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2"/>
  </p:sldMasterIdLst>
  <p:notesMasterIdLst>
    <p:notesMasterId r:id="rId86"/>
  </p:notesMasterIdLst>
  <p:sldIdLst>
    <p:sldId id="256" r:id="rId3"/>
    <p:sldId id="432" r:id="rId4"/>
    <p:sldId id="437" r:id="rId5"/>
    <p:sldId id="454" r:id="rId6"/>
    <p:sldId id="455" r:id="rId7"/>
    <p:sldId id="456" r:id="rId8"/>
    <p:sldId id="457" r:id="rId9"/>
    <p:sldId id="458" r:id="rId10"/>
    <p:sldId id="459" r:id="rId11"/>
    <p:sldId id="460" r:id="rId12"/>
    <p:sldId id="461" r:id="rId13"/>
    <p:sldId id="462" r:id="rId14"/>
    <p:sldId id="463" r:id="rId15"/>
    <p:sldId id="438" r:id="rId16"/>
    <p:sldId id="464" r:id="rId17"/>
    <p:sldId id="441" r:id="rId18"/>
    <p:sldId id="508" r:id="rId19"/>
    <p:sldId id="509" r:id="rId20"/>
    <p:sldId id="510" r:id="rId21"/>
    <p:sldId id="511" r:id="rId22"/>
    <p:sldId id="512" r:id="rId23"/>
    <p:sldId id="513" r:id="rId24"/>
    <p:sldId id="514" r:id="rId25"/>
    <p:sldId id="473" r:id="rId26"/>
    <p:sldId id="474" r:id="rId27"/>
    <p:sldId id="515" r:id="rId28"/>
    <p:sldId id="516" r:id="rId29"/>
    <p:sldId id="439" r:id="rId30"/>
    <p:sldId id="532" r:id="rId31"/>
    <p:sldId id="533" r:id="rId32"/>
    <p:sldId id="465" r:id="rId33"/>
    <p:sldId id="466" r:id="rId34"/>
    <p:sldId id="545" r:id="rId35"/>
    <p:sldId id="546" r:id="rId36"/>
    <p:sldId id="547" r:id="rId37"/>
    <p:sldId id="548" r:id="rId38"/>
    <p:sldId id="507" r:id="rId39"/>
    <p:sldId id="549" r:id="rId40"/>
    <p:sldId id="550" r:id="rId41"/>
    <p:sldId id="540" r:id="rId42"/>
    <p:sldId id="541" r:id="rId43"/>
    <p:sldId id="555" r:id="rId44"/>
    <p:sldId id="557" r:id="rId45"/>
    <p:sldId id="542" r:id="rId46"/>
    <p:sldId id="543" r:id="rId47"/>
    <p:sldId id="484" r:id="rId48"/>
    <p:sldId id="553" r:id="rId49"/>
    <p:sldId id="596" r:id="rId50"/>
    <p:sldId id="442" r:id="rId51"/>
    <p:sldId id="444" r:id="rId52"/>
    <p:sldId id="482" r:id="rId53"/>
    <p:sldId id="487" r:id="rId54"/>
    <p:sldId id="445" r:id="rId55"/>
    <p:sldId id="598" r:id="rId56"/>
    <p:sldId id="597" r:id="rId57"/>
    <p:sldId id="536" r:id="rId58"/>
    <p:sldId id="537" r:id="rId59"/>
    <p:sldId id="538" r:id="rId60"/>
    <p:sldId id="535" r:id="rId61"/>
    <p:sldId id="539" r:id="rId62"/>
    <p:sldId id="446" r:id="rId63"/>
    <p:sldId id="480" r:id="rId64"/>
    <p:sldId id="599" r:id="rId65"/>
    <p:sldId id="524" r:id="rId66"/>
    <p:sldId id="525" r:id="rId67"/>
    <p:sldId id="517" r:id="rId68"/>
    <p:sldId id="526" r:id="rId69"/>
    <p:sldId id="527" r:id="rId70"/>
    <p:sldId id="518" r:id="rId71"/>
    <p:sldId id="528" r:id="rId72"/>
    <p:sldId id="447" r:id="rId73"/>
    <p:sldId id="479" r:id="rId74"/>
    <p:sldId id="521" r:id="rId75"/>
    <p:sldId id="522" r:id="rId76"/>
    <p:sldId id="519" r:id="rId77"/>
    <p:sldId id="523" r:id="rId78"/>
    <p:sldId id="520" r:id="rId79"/>
    <p:sldId id="448" r:id="rId80"/>
    <p:sldId id="489" r:id="rId81"/>
    <p:sldId id="490" r:id="rId82"/>
    <p:sldId id="491" r:id="rId83"/>
    <p:sldId id="492" r:id="rId84"/>
    <p:sldId id="554" r:id="rId85"/>
  </p:sldIdLst>
  <p:sldSz cx="12192000" cy="6858000"/>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4B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83" autoAdjust="0"/>
    <p:restoredTop sz="94660"/>
  </p:normalViewPr>
  <p:slideViewPr>
    <p:cSldViewPr snapToGrid="0">
      <p:cViewPr varScale="1">
        <p:scale>
          <a:sx n="85" d="100"/>
          <a:sy n="85" d="100"/>
        </p:scale>
        <p:origin x="-102"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C682C6-09CD-45D0-AA58-421679F49F8C}" type="datetimeFigureOut">
              <a:rPr lang="zh-CN" altLang="en-US" smtClean="0"/>
              <a:t>2019/04/08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DAFD2A-DAE5-4A17-84CE-88A35F919657}" type="slidenum">
              <a:rPr lang="zh-CN" altLang="en-US" smtClean="0"/>
              <a:t>‹#›</a:t>
            </a:fld>
            <a:endParaRPr lang="zh-CN" altLang="en-US"/>
          </a:p>
        </p:txBody>
      </p:sp>
    </p:spTree>
    <p:extLst>
      <p:ext uri="{BB962C8B-B14F-4D97-AF65-F5344CB8AC3E}">
        <p14:creationId xmlns:p14="http://schemas.microsoft.com/office/powerpoint/2010/main" val="35470938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solidFill>
                  <a:prstClr val="black"/>
                </a:solidFill>
              </a:rPr>
              <a:t>14</a:t>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18</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20</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solidFill>
                  <a:prstClr val="black"/>
                </a:solidFill>
              </a:rPr>
              <a:t>3</a:t>
            </a:fld>
            <a:endParaRPr lang="zh-CN" altLang="en-US">
              <a:solidFill>
                <a:prstClr val="black"/>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22</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solidFill>
                  <a:prstClr val="black"/>
                </a:solidFill>
              </a:rPr>
              <a:t>28</a:t>
            </a:fld>
            <a:endParaRPr lang="zh-CN" altLang="en-US">
              <a:solidFill>
                <a:prstClr val="black"/>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29</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31</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32</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33</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34</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35</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36</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37</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38</a:t>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39</a:t>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40</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41</a:t>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42</a:t>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43</a:t>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44</a:t>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45</a:t>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46</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47</a:t>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48</a:t>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49</a:t>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solidFill>
                  <a:prstClr val="black"/>
                </a:solidFill>
              </a:rPr>
              <a:t>50</a:t>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51</a:t>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52</a:t>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solidFill>
                  <a:prstClr val="black"/>
                </a:solidFill>
              </a:rPr>
              <a:t>53</a:t>
            </a:fld>
            <a:endParaRPr lang="zh-CN" altLang="en-US">
              <a:solidFill>
                <a:prstClr val="black"/>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solidFill>
                  <a:prstClr val="black"/>
                </a:solidFill>
              </a:rPr>
              <a:t>55</a:t>
            </a:fld>
            <a:endParaRPr lang="zh-CN" altLang="en-US">
              <a:solidFill>
                <a:prstClr val="black"/>
              </a:solidFil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56</a:t>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57</a:t>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58</a:t>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59</a:t>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60</a:t>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solidFill>
                  <a:prstClr val="black"/>
                </a:solidFill>
              </a:rPr>
              <a:t>61</a:t>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a:t>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62</a:t>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64</a:t>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65</a:t>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66</a:t>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67</a:t>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68</a:t>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69</a:t>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70</a:t>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solidFill>
                  <a:prstClr val="black"/>
                </a:solidFill>
              </a:rPr>
              <a:t>71</a:t>
            </a:fld>
            <a:endParaRPr lang="zh-CN" altLang="en-US">
              <a:solidFill>
                <a:prstClr val="black"/>
              </a:solidFill>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72</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8</a:t>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73</a:t>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74</a:t>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75</a:t>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76</a:t>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77</a:t>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solidFill>
                  <a:prstClr val="black"/>
                </a:solidFill>
              </a:rPr>
              <a:t>78</a:t>
            </a:fld>
            <a:endParaRPr lang="zh-CN" altLang="en-US">
              <a:solidFill>
                <a:prstClr val="black"/>
              </a:solidFill>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79</a:t>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80</a:t>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81</a:t>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82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D64EC1F-4C1A-4575-A29E-535B091AA911}"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grpSp>
        <p:nvGrpSpPr>
          <p:cNvPr id="7" name="组合 6"/>
          <p:cNvGrpSpPr/>
          <p:nvPr/>
        </p:nvGrpSpPr>
        <p:grpSpPr>
          <a:xfrm>
            <a:off x="450015" y="244886"/>
            <a:ext cx="704500" cy="646383"/>
            <a:chOff x="1417110" y="1933669"/>
            <a:chExt cx="1827515" cy="1676757"/>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椭圆 10"/>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椭圆 11"/>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 name="文本框 1"/>
          <p:cNvSpPr txBox="1"/>
          <p:nvPr/>
        </p:nvSpPr>
        <p:spPr>
          <a:xfrm>
            <a:off x="463974" y="378461"/>
            <a:ext cx="679873" cy="338554"/>
          </a:xfrm>
          <a:prstGeom prst="rect">
            <a:avLst/>
          </a:prstGeom>
          <a:noFill/>
        </p:spPr>
        <p:txBody>
          <a:bodyPr wrap="square" rtlCol="0">
            <a:spAutoFit/>
          </a:bodyPr>
          <a:lstStyle/>
          <a:p>
            <a:r>
              <a:rPr lang="en-US" altLang="zh-CN" sz="1600" b="1" i="1">
                <a:solidFill>
                  <a:schemeClr val="bg1"/>
                </a:solidFill>
                <a:latin typeface="微软雅黑" panose="020B0503020204020204" pitchFamily="34" charset="-122"/>
                <a:ea typeface="微软雅黑" panose="020B0503020204020204" pitchFamily="34" charset="-122"/>
              </a:rPr>
              <a:t>SXT</a:t>
            </a:r>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6684"/>
            <a:ext cx="5156200" cy="434974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97600" y="1826684"/>
            <a:ext cx="5156200" cy="434974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10F7005-9383-42C0-A374-E507AD6B23EE}" type="datetimeFigureOut">
              <a:rPr lang="zh-CN" altLang="en-US" smtClean="0"/>
              <a:t>2019/04/08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317" y="366185"/>
            <a:ext cx="10515600" cy="132503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40318" y="1680634"/>
            <a:ext cx="5158316" cy="825500"/>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编辑母版文本样式</a:t>
            </a:r>
          </a:p>
        </p:txBody>
      </p:sp>
      <p:sp>
        <p:nvSpPr>
          <p:cNvPr id="4" name="内容占位符 3"/>
          <p:cNvSpPr>
            <a:spLocks noGrp="1"/>
          </p:cNvSpPr>
          <p:nvPr>
            <p:ph sz="half" idx="2" hasCustomPrompt="1"/>
          </p:nvPr>
        </p:nvSpPr>
        <p:spPr>
          <a:xfrm>
            <a:off x="840318" y="2506133"/>
            <a:ext cx="5158316" cy="3683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0634"/>
            <a:ext cx="5183717" cy="825500"/>
          </a:xfrm>
        </p:spPr>
        <p:txBody>
          <a:bodyPr anchor="b"/>
          <a:lstStyle>
            <a:lvl1pPr marL="0" indent="0">
              <a:buNone/>
              <a:defRPr sz="3200" b="1"/>
            </a:lvl1pPr>
            <a:lvl2pPr marL="609600" indent="0">
              <a:buNone/>
              <a:defRPr sz="2665" b="1"/>
            </a:lvl2pPr>
            <a:lvl3pPr marL="1219200" indent="0">
              <a:buNone/>
              <a:defRPr sz="2400" b="1"/>
            </a:lvl3pPr>
            <a:lvl4pPr marL="1828800" indent="0">
              <a:buNone/>
              <a:defRPr sz="2135" b="1"/>
            </a:lvl4pPr>
            <a:lvl5pPr marL="2438400" indent="0">
              <a:buNone/>
              <a:defRPr sz="2135" b="1"/>
            </a:lvl5pPr>
            <a:lvl6pPr marL="3048000" indent="0">
              <a:buNone/>
              <a:defRPr sz="2135" b="1"/>
            </a:lvl6pPr>
            <a:lvl7pPr marL="3657600" indent="0">
              <a:buNone/>
              <a:defRPr sz="2135" b="1"/>
            </a:lvl7pPr>
            <a:lvl8pPr marL="4267200" indent="0">
              <a:buNone/>
              <a:defRPr sz="2135" b="1"/>
            </a:lvl8pPr>
            <a:lvl9pPr marL="4876800" indent="0">
              <a:buNone/>
              <a:defRPr sz="2135" b="1"/>
            </a:lvl9pPr>
          </a:lstStyle>
          <a:p>
            <a:pPr lvl="0"/>
            <a:r>
              <a:rPr lang="zh-CN" altLang="en-US"/>
              <a:t>编辑母版文本样式</a:t>
            </a:r>
          </a:p>
        </p:txBody>
      </p:sp>
      <p:sp>
        <p:nvSpPr>
          <p:cNvPr id="6" name="内容占位符 5"/>
          <p:cNvSpPr>
            <a:spLocks noGrp="1"/>
          </p:cNvSpPr>
          <p:nvPr>
            <p:ph sz="quarter" idx="4" hasCustomPrompt="1"/>
          </p:nvPr>
        </p:nvSpPr>
        <p:spPr>
          <a:xfrm>
            <a:off x="6172200" y="2506133"/>
            <a:ext cx="5183717" cy="3683000"/>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10F7005-9383-42C0-A374-E507AD6B23EE}" type="datetimeFigureOut">
              <a:rPr lang="zh-CN" altLang="en-US" smtClean="0"/>
              <a:t>2019/04/08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10F7005-9383-42C0-A374-E507AD6B23EE}" type="datetimeFigureOut">
              <a:rPr lang="zh-CN" altLang="en-US" smtClean="0"/>
              <a:t>2019/04/08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10F7005-9383-42C0-A374-E507AD6B23EE}" type="datetimeFigureOut">
              <a:rPr lang="zh-CN" altLang="en-US" smtClean="0"/>
              <a:t>2019/04/08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4265"/>
            </a:lvl1pPr>
          </a:lstStyle>
          <a:p>
            <a:r>
              <a:rPr lang="zh-CN" altLang="en-US"/>
              <a:t>单击此处编辑母版标题样式</a:t>
            </a:r>
          </a:p>
        </p:txBody>
      </p:sp>
      <p:sp>
        <p:nvSpPr>
          <p:cNvPr id="3" name="内容占位符 2"/>
          <p:cNvSpPr>
            <a:spLocks noGrp="1"/>
          </p:cNvSpPr>
          <p:nvPr>
            <p:ph idx="1" hasCustomPrompt="1"/>
          </p:nvPr>
        </p:nvSpPr>
        <p:spPr>
          <a:xfrm>
            <a:off x="5183717" y="988485"/>
            <a:ext cx="6172200" cy="4872567"/>
          </a:xfrm>
        </p:spPr>
        <p:txBody>
          <a:bodyPr/>
          <a:lstStyle>
            <a:lvl1pPr>
              <a:defRPr sz="4265"/>
            </a:lvl1pPr>
            <a:lvl2pPr>
              <a:defRPr sz="3735"/>
            </a:lvl2pPr>
            <a:lvl3pPr>
              <a:defRPr sz="3200"/>
            </a:lvl3pPr>
            <a:lvl4pPr>
              <a:defRPr sz="2665"/>
            </a:lvl4pPr>
            <a:lvl5pPr>
              <a:defRPr sz="2665"/>
            </a:lvl5pPr>
            <a:lvl6pPr>
              <a:defRPr sz="2665"/>
            </a:lvl6pPr>
            <a:lvl7pPr>
              <a:defRPr sz="2665"/>
            </a:lvl7pPr>
            <a:lvl8pPr>
              <a:defRPr sz="2665"/>
            </a:lvl8pPr>
            <a:lvl9pPr>
              <a:defRPr sz="2665"/>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40318" y="2057400"/>
            <a:ext cx="3932767" cy="3812117"/>
          </a:xfrm>
        </p:spPr>
        <p:txBody>
          <a:bodyPr/>
          <a:lstStyle>
            <a:lvl1pPr marL="0" indent="0">
              <a:buNone/>
              <a:defRPr sz="2135"/>
            </a:lvl1pPr>
            <a:lvl2pPr marL="609600" indent="0">
              <a:buNone/>
              <a:defRPr sz="1865"/>
            </a:lvl2pPr>
            <a:lvl3pPr marL="1219200" indent="0">
              <a:buNone/>
              <a:defRPr sz="1600"/>
            </a:lvl3pPr>
            <a:lvl4pPr marL="1828800" indent="0">
              <a:buNone/>
              <a:defRPr sz="1335"/>
            </a:lvl4pPr>
            <a:lvl5pPr marL="2438400" indent="0">
              <a:buNone/>
              <a:defRPr sz="1335"/>
            </a:lvl5pPr>
            <a:lvl6pPr marL="3048000" indent="0">
              <a:buNone/>
              <a:defRPr sz="1335"/>
            </a:lvl6pPr>
            <a:lvl7pPr marL="3657600" indent="0">
              <a:buNone/>
              <a:defRPr sz="1335"/>
            </a:lvl7pPr>
            <a:lvl8pPr marL="4267200" indent="0">
              <a:buNone/>
              <a:defRPr sz="1335"/>
            </a:lvl8pPr>
            <a:lvl9pPr marL="4876800" indent="0">
              <a:buNone/>
              <a:defRPr sz="1335"/>
            </a:lvl9pPr>
          </a:lstStyle>
          <a:p>
            <a:pPr lvl="0"/>
            <a:r>
              <a:rPr lang="zh-CN" altLang="en-US"/>
              <a:t>编辑母版文本样式</a:t>
            </a:r>
          </a:p>
        </p:txBody>
      </p:sp>
      <p:sp>
        <p:nvSpPr>
          <p:cNvPr id="5" name="日期占位符 4"/>
          <p:cNvSpPr>
            <a:spLocks noGrp="1"/>
          </p:cNvSpPr>
          <p:nvPr>
            <p:ph type="dt" sz="half" idx="10"/>
          </p:nvPr>
        </p:nvSpPr>
        <p:spPr/>
        <p:txBody>
          <a:bodyPr/>
          <a:lstStyle/>
          <a:p>
            <a:fld id="{F10F7005-9383-42C0-A374-E507AD6B23EE}" type="datetimeFigureOut">
              <a:rPr lang="zh-CN" altLang="en-US" smtClean="0"/>
              <a:t>2019/04/08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0318" y="457200"/>
            <a:ext cx="3932767" cy="1600200"/>
          </a:xfrm>
        </p:spPr>
        <p:txBody>
          <a:bodyPr anchor="b"/>
          <a:lstStyle>
            <a:lvl1pPr>
              <a:defRPr sz="4265"/>
            </a:lvl1pPr>
          </a:lstStyle>
          <a:p>
            <a:r>
              <a:rPr lang="zh-CN" altLang="en-US"/>
              <a:t>单击此处编辑母版标题样式</a:t>
            </a:r>
          </a:p>
        </p:txBody>
      </p:sp>
      <p:sp>
        <p:nvSpPr>
          <p:cNvPr id="3" name="图片占位符 2"/>
          <p:cNvSpPr>
            <a:spLocks noGrp="1"/>
          </p:cNvSpPr>
          <p:nvPr>
            <p:ph type="pic" idx="1"/>
          </p:nvPr>
        </p:nvSpPr>
        <p:spPr>
          <a:xfrm>
            <a:off x="5183717" y="988485"/>
            <a:ext cx="6172200" cy="4872567"/>
          </a:xfrm>
        </p:spPr>
        <p:txBody>
          <a:bodyPr/>
          <a:lstStyle>
            <a:lvl1pPr marL="0" indent="0">
              <a:buNone/>
              <a:defRPr sz="4265"/>
            </a:lvl1pPr>
            <a:lvl2pPr marL="609600" indent="0">
              <a:buNone/>
              <a:defRPr sz="3735"/>
            </a:lvl2pPr>
            <a:lvl3pPr marL="1219200" indent="0">
              <a:buNone/>
              <a:defRPr sz="3200"/>
            </a:lvl3pPr>
            <a:lvl4pPr marL="1828800" indent="0">
              <a:buNone/>
              <a:defRPr sz="2665"/>
            </a:lvl4pPr>
            <a:lvl5pPr marL="2438400" indent="0">
              <a:buNone/>
              <a:defRPr sz="2665"/>
            </a:lvl5pPr>
            <a:lvl6pPr marL="3048000" indent="0">
              <a:buNone/>
              <a:defRPr sz="2665"/>
            </a:lvl6pPr>
            <a:lvl7pPr marL="3657600" indent="0">
              <a:buNone/>
              <a:defRPr sz="2665"/>
            </a:lvl7pPr>
            <a:lvl8pPr marL="4267200" indent="0">
              <a:buNone/>
              <a:defRPr sz="2665"/>
            </a:lvl8pPr>
            <a:lvl9pPr marL="4876800" indent="0">
              <a:buNone/>
              <a:defRPr sz="2665"/>
            </a:lvl9pPr>
          </a:lstStyle>
          <a:p>
            <a:r>
              <a:rPr lang="zh-CN" altLang="en-US"/>
              <a:t>单击图标添加图片</a:t>
            </a:r>
          </a:p>
        </p:txBody>
      </p:sp>
      <p:sp>
        <p:nvSpPr>
          <p:cNvPr id="4" name="文本占位符 3"/>
          <p:cNvSpPr>
            <a:spLocks noGrp="1"/>
          </p:cNvSpPr>
          <p:nvPr>
            <p:ph type="body" sz="half" idx="2" hasCustomPrompt="1"/>
          </p:nvPr>
        </p:nvSpPr>
        <p:spPr>
          <a:xfrm>
            <a:off x="840318" y="2057400"/>
            <a:ext cx="3932767" cy="3812117"/>
          </a:xfrm>
        </p:spPr>
        <p:txBody>
          <a:bodyPr/>
          <a:lstStyle>
            <a:lvl1pPr marL="0" indent="0">
              <a:buNone/>
              <a:defRPr sz="2135"/>
            </a:lvl1pPr>
            <a:lvl2pPr marL="609600" indent="0">
              <a:buNone/>
              <a:defRPr sz="1865"/>
            </a:lvl2pPr>
            <a:lvl3pPr marL="1219200" indent="0">
              <a:buNone/>
              <a:defRPr sz="1600"/>
            </a:lvl3pPr>
            <a:lvl4pPr marL="1828800" indent="0">
              <a:buNone/>
              <a:defRPr sz="1335"/>
            </a:lvl4pPr>
            <a:lvl5pPr marL="2438400" indent="0">
              <a:buNone/>
              <a:defRPr sz="1335"/>
            </a:lvl5pPr>
            <a:lvl6pPr marL="3048000" indent="0">
              <a:buNone/>
              <a:defRPr sz="1335"/>
            </a:lvl6pPr>
            <a:lvl7pPr marL="3657600" indent="0">
              <a:buNone/>
              <a:defRPr sz="1335"/>
            </a:lvl7pPr>
            <a:lvl8pPr marL="4267200" indent="0">
              <a:buNone/>
              <a:defRPr sz="1335"/>
            </a:lvl8pPr>
            <a:lvl9pPr marL="4876800" indent="0">
              <a:buNone/>
              <a:defRPr sz="1335"/>
            </a:lvl9pPr>
          </a:lstStyle>
          <a:p>
            <a:pPr lvl="0"/>
            <a:r>
              <a:rPr lang="zh-CN" altLang="en-US"/>
              <a:t>编辑母版文本样式</a:t>
            </a:r>
          </a:p>
        </p:txBody>
      </p:sp>
      <p:sp>
        <p:nvSpPr>
          <p:cNvPr id="5" name="日期占位符 4"/>
          <p:cNvSpPr>
            <a:spLocks noGrp="1"/>
          </p:cNvSpPr>
          <p:nvPr>
            <p:ph type="dt" sz="half" idx="10"/>
          </p:nvPr>
        </p:nvSpPr>
        <p:spPr/>
        <p:txBody>
          <a:bodyPr/>
          <a:lstStyle/>
          <a:p>
            <a:fld id="{F10F7005-9383-42C0-A374-E507AD6B23EE}" type="datetimeFigureOut">
              <a:rPr lang="zh-CN" altLang="en-US" smtClean="0"/>
              <a:t>2019/04/08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2019/04/08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6185"/>
            <a:ext cx="2628900" cy="5810249"/>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1" y="366185"/>
            <a:ext cx="7683500" cy="581024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2019/04/08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标题幻灯片">
    <p:spTree>
      <p:nvGrpSpPr>
        <p:cNvPr id="1" name=""/>
        <p:cNvGrpSpPr/>
        <p:nvPr/>
      </p:nvGrpSpPr>
      <p:grpSpPr>
        <a:xfrm>
          <a:off x="0" y="0"/>
          <a:ext cx="0" cy="0"/>
          <a:chOff x="0" y="0"/>
          <a:chExt cx="0" cy="0"/>
        </a:xfrm>
      </p:grpSpPr>
      <p:grpSp>
        <p:nvGrpSpPr>
          <p:cNvPr id="7" name="组合 6"/>
          <p:cNvGrpSpPr/>
          <p:nvPr/>
        </p:nvGrpSpPr>
        <p:grpSpPr>
          <a:xfrm>
            <a:off x="450015" y="244886"/>
            <a:ext cx="704500" cy="646383"/>
            <a:chOff x="1417110" y="1933669"/>
            <a:chExt cx="1827515" cy="1676757"/>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椭圆 10"/>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椭圆 11"/>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9" name="Picture Placeholder 7"/>
          <p:cNvSpPr>
            <a:spLocks noGrp="1"/>
          </p:cNvSpPr>
          <p:nvPr>
            <p:ph type="pic" sz="quarter" idx="12"/>
          </p:nvPr>
        </p:nvSpPr>
        <p:spPr>
          <a:xfrm>
            <a:off x="450015" y="1451085"/>
            <a:ext cx="11332551" cy="3646480"/>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600">
                <a:solidFill>
                  <a:schemeClr val="tx1">
                    <a:lumMod val="85000"/>
                    <a:lumOff val="15000"/>
                  </a:schemeClr>
                </a:solidFill>
                <a:latin typeface="+mj-lt"/>
              </a:defRPr>
            </a:lvl1pPr>
          </a:lstStyle>
          <a:p>
            <a:pPr marL="0" lvl="0" algn="ctr"/>
            <a:r>
              <a:rPr lang="zh-CN" altLang="en-US"/>
              <a:t>单击图标添加图片</a:t>
            </a:r>
            <a:endParaRPr lang="en-US"/>
          </a:p>
        </p:txBody>
      </p:sp>
      <p:sp>
        <p:nvSpPr>
          <p:cNvPr id="2" name="文本框 1"/>
          <p:cNvSpPr txBox="1"/>
          <p:nvPr/>
        </p:nvSpPr>
        <p:spPr>
          <a:xfrm>
            <a:off x="463974" y="378461"/>
            <a:ext cx="679873" cy="338554"/>
          </a:xfrm>
          <a:prstGeom prst="rect">
            <a:avLst/>
          </a:prstGeom>
          <a:noFill/>
        </p:spPr>
        <p:txBody>
          <a:bodyPr wrap="square" rtlCol="0">
            <a:spAutoFit/>
          </a:bodyPr>
          <a:lstStyle/>
          <a:p>
            <a:r>
              <a:rPr lang="en-US" altLang="zh-CN" sz="1600" b="1" i="1">
                <a:solidFill>
                  <a:schemeClr val="bg1"/>
                </a:solidFill>
                <a:latin typeface="微软雅黑" panose="020B0503020204020204" pitchFamily="34" charset="-122"/>
                <a:ea typeface="微软雅黑" panose="020B0503020204020204" pitchFamily="34" charset="-122"/>
              </a:rPr>
              <a:t>SXT</a:t>
            </a:r>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_标题幻灯片">
    <p:spTree>
      <p:nvGrpSpPr>
        <p:cNvPr id="1" name=""/>
        <p:cNvGrpSpPr/>
        <p:nvPr/>
      </p:nvGrpSpPr>
      <p:grpSpPr>
        <a:xfrm>
          <a:off x="0" y="0"/>
          <a:ext cx="0" cy="0"/>
          <a:chOff x="0" y="0"/>
          <a:chExt cx="0" cy="0"/>
        </a:xfrm>
      </p:grpSpPr>
      <p:grpSp>
        <p:nvGrpSpPr>
          <p:cNvPr id="7" name="组合 6"/>
          <p:cNvGrpSpPr/>
          <p:nvPr/>
        </p:nvGrpSpPr>
        <p:grpSpPr>
          <a:xfrm>
            <a:off x="450015" y="244886"/>
            <a:ext cx="704500" cy="646383"/>
            <a:chOff x="1417110" y="1933669"/>
            <a:chExt cx="1827515" cy="1676757"/>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椭圆 10"/>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椭圆 11"/>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21" name="Picture Placeholder 7"/>
          <p:cNvSpPr>
            <a:spLocks noGrp="1"/>
          </p:cNvSpPr>
          <p:nvPr>
            <p:ph type="pic" sz="quarter" idx="12"/>
          </p:nvPr>
        </p:nvSpPr>
        <p:spPr>
          <a:xfrm>
            <a:off x="6561945" y="1041338"/>
            <a:ext cx="2449031" cy="272823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600">
                <a:solidFill>
                  <a:schemeClr val="tx1">
                    <a:lumMod val="85000"/>
                    <a:lumOff val="15000"/>
                  </a:schemeClr>
                </a:solidFill>
                <a:latin typeface="+mj-lt"/>
              </a:defRPr>
            </a:lvl1pPr>
          </a:lstStyle>
          <a:p>
            <a:pPr marL="0" lvl="0" algn="ctr"/>
            <a:r>
              <a:rPr lang="zh-CN" altLang="en-US"/>
              <a:t>单击图标添加图片</a:t>
            </a:r>
            <a:endParaRPr lang="en-US"/>
          </a:p>
        </p:txBody>
      </p:sp>
      <p:sp>
        <p:nvSpPr>
          <p:cNvPr id="22" name="Picture Placeholder 7"/>
          <p:cNvSpPr>
            <a:spLocks noGrp="1"/>
          </p:cNvSpPr>
          <p:nvPr>
            <p:ph type="pic" sz="quarter" idx="13"/>
          </p:nvPr>
        </p:nvSpPr>
        <p:spPr>
          <a:xfrm>
            <a:off x="9099873" y="3104038"/>
            <a:ext cx="2449031" cy="3358753"/>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600">
                <a:solidFill>
                  <a:schemeClr val="tx1">
                    <a:lumMod val="85000"/>
                    <a:lumOff val="15000"/>
                  </a:schemeClr>
                </a:solidFill>
                <a:latin typeface="+mj-lt"/>
              </a:defRPr>
            </a:lvl1pPr>
          </a:lstStyle>
          <a:p>
            <a:pPr marL="0" lvl="0" algn="ctr"/>
            <a:r>
              <a:rPr lang="zh-CN" altLang="en-US"/>
              <a:t>单击图标添加图片</a:t>
            </a:r>
            <a:endParaRPr lang="en-US"/>
          </a:p>
        </p:txBody>
      </p:sp>
      <p:sp>
        <p:nvSpPr>
          <p:cNvPr id="23" name="Picture Placeholder 7"/>
          <p:cNvSpPr>
            <a:spLocks noGrp="1"/>
          </p:cNvSpPr>
          <p:nvPr>
            <p:ph type="pic" sz="quarter" idx="14"/>
          </p:nvPr>
        </p:nvSpPr>
        <p:spPr>
          <a:xfrm>
            <a:off x="9099873" y="1036736"/>
            <a:ext cx="2449031" cy="1964408"/>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600">
                <a:solidFill>
                  <a:schemeClr val="tx1">
                    <a:lumMod val="85000"/>
                    <a:lumOff val="15000"/>
                  </a:schemeClr>
                </a:solidFill>
                <a:latin typeface="+mj-lt"/>
              </a:defRPr>
            </a:lvl1pPr>
          </a:lstStyle>
          <a:p>
            <a:pPr marL="0" lvl="0" algn="ctr"/>
            <a:r>
              <a:rPr lang="zh-CN" altLang="en-US"/>
              <a:t>单击图标添加图片</a:t>
            </a:r>
            <a:endParaRPr lang="en-US"/>
          </a:p>
        </p:txBody>
      </p:sp>
      <p:sp>
        <p:nvSpPr>
          <p:cNvPr id="24" name="Picture Placeholder 7"/>
          <p:cNvSpPr>
            <a:spLocks noGrp="1"/>
          </p:cNvSpPr>
          <p:nvPr>
            <p:ph type="pic" sz="quarter" idx="15"/>
          </p:nvPr>
        </p:nvSpPr>
        <p:spPr>
          <a:xfrm>
            <a:off x="6561945" y="3881535"/>
            <a:ext cx="2449031" cy="2581256"/>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600">
                <a:solidFill>
                  <a:schemeClr val="tx1">
                    <a:lumMod val="85000"/>
                    <a:lumOff val="15000"/>
                  </a:schemeClr>
                </a:solidFill>
                <a:latin typeface="+mj-lt"/>
              </a:defRPr>
            </a:lvl1pPr>
          </a:lstStyle>
          <a:p>
            <a:pPr marL="0" lvl="0" algn="ctr"/>
            <a:r>
              <a:rPr lang="zh-CN" altLang="en-US"/>
              <a:t>单击图标添加图片</a:t>
            </a:r>
            <a:endParaRPr lang="en-US"/>
          </a:p>
        </p:txBody>
      </p:sp>
      <p:sp>
        <p:nvSpPr>
          <p:cNvPr id="2" name="文本框 1"/>
          <p:cNvSpPr txBox="1"/>
          <p:nvPr/>
        </p:nvSpPr>
        <p:spPr>
          <a:xfrm>
            <a:off x="463974" y="378461"/>
            <a:ext cx="679873" cy="338554"/>
          </a:xfrm>
          <a:prstGeom prst="rect">
            <a:avLst/>
          </a:prstGeom>
          <a:noFill/>
        </p:spPr>
        <p:txBody>
          <a:bodyPr wrap="square" rtlCol="0">
            <a:spAutoFit/>
          </a:bodyPr>
          <a:lstStyle/>
          <a:p>
            <a:r>
              <a:rPr lang="en-US" altLang="zh-CN" sz="1600" b="1" i="1">
                <a:solidFill>
                  <a:schemeClr val="bg1"/>
                </a:solidFill>
                <a:latin typeface="微软雅黑" panose="020B0503020204020204" pitchFamily="34" charset="-122"/>
                <a:ea typeface="微软雅黑" panose="020B0503020204020204" pitchFamily="34" charset="-122"/>
              </a:rPr>
              <a:t>SXT</a:t>
            </a:r>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_标题幻灯片">
    <p:spTree>
      <p:nvGrpSpPr>
        <p:cNvPr id="1" name=""/>
        <p:cNvGrpSpPr/>
        <p:nvPr/>
      </p:nvGrpSpPr>
      <p:grpSpPr>
        <a:xfrm>
          <a:off x="0" y="0"/>
          <a:ext cx="0" cy="0"/>
          <a:chOff x="0" y="0"/>
          <a:chExt cx="0" cy="0"/>
        </a:xfrm>
      </p:grpSpPr>
      <p:grpSp>
        <p:nvGrpSpPr>
          <p:cNvPr id="7" name="组合 6"/>
          <p:cNvGrpSpPr/>
          <p:nvPr/>
        </p:nvGrpSpPr>
        <p:grpSpPr>
          <a:xfrm>
            <a:off x="450015" y="244886"/>
            <a:ext cx="704500" cy="646383"/>
            <a:chOff x="1417110" y="1933669"/>
            <a:chExt cx="1827515" cy="1676757"/>
          </a:xfrm>
        </p:grpSpPr>
        <p:sp>
          <p:nvSpPr>
            <p:cNvPr id="8" name="椭圆 7"/>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椭圆 8"/>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0" name="椭圆 9"/>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1" name="椭圆 10"/>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2" name="椭圆 11"/>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椭圆 12"/>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sp>
        <p:nvSpPr>
          <p:cNvPr id="19" name="Picture Placeholder 7"/>
          <p:cNvSpPr>
            <a:spLocks noGrp="1"/>
          </p:cNvSpPr>
          <p:nvPr>
            <p:ph type="pic" sz="quarter" idx="12"/>
          </p:nvPr>
        </p:nvSpPr>
        <p:spPr>
          <a:xfrm>
            <a:off x="1123222" y="1924635"/>
            <a:ext cx="2449031" cy="272823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600">
                <a:solidFill>
                  <a:schemeClr val="tx1">
                    <a:lumMod val="85000"/>
                    <a:lumOff val="15000"/>
                  </a:schemeClr>
                </a:solidFill>
                <a:latin typeface="+mj-lt"/>
              </a:defRPr>
            </a:lvl1pPr>
          </a:lstStyle>
          <a:p>
            <a:pPr marL="0" lvl="0" algn="ctr"/>
            <a:r>
              <a:rPr lang="zh-CN" altLang="en-US"/>
              <a:t>单击图标添加图片</a:t>
            </a:r>
            <a:endParaRPr lang="en-US"/>
          </a:p>
        </p:txBody>
      </p:sp>
      <p:sp>
        <p:nvSpPr>
          <p:cNvPr id="20" name="Picture Placeholder 7"/>
          <p:cNvSpPr>
            <a:spLocks noGrp="1"/>
          </p:cNvSpPr>
          <p:nvPr>
            <p:ph type="pic" sz="quarter" idx="13"/>
          </p:nvPr>
        </p:nvSpPr>
        <p:spPr>
          <a:xfrm>
            <a:off x="3698439" y="1924635"/>
            <a:ext cx="2449031" cy="272823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600">
                <a:solidFill>
                  <a:schemeClr val="tx1">
                    <a:lumMod val="85000"/>
                    <a:lumOff val="15000"/>
                  </a:schemeClr>
                </a:solidFill>
                <a:latin typeface="+mj-lt"/>
              </a:defRPr>
            </a:lvl1pPr>
          </a:lstStyle>
          <a:p>
            <a:pPr marL="0" lvl="0" algn="ctr"/>
            <a:r>
              <a:rPr lang="zh-CN" altLang="en-US"/>
              <a:t>单击图标添加图片</a:t>
            </a:r>
            <a:endParaRPr lang="en-US"/>
          </a:p>
        </p:txBody>
      </p:sp>
      <p:sp>
        <p:nvSpPr>
          <p:cNvPr id="25" name="Picture Placeholder 7"/>
          <p:cNvSpPr>
            <a:spLocks noGrp="1"/>
          </p:cNvSpPr>
          <p:nvPr>
            <p:ph type="pic" sz="quarter" idx="14"/>
          </p:nvPr>
        </p:nvSpPr>
        <p:spPr>
          <a:xfrm>
            <a:off x="6273657" y="1924635"/>
            <a:ext cx="2449031" cy="272823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600">
                <a:solidFill>
                  <a:schemeClr val="tx1">
                    <a:lumMod val="85000"/>
                    <a:lumOff val="15000"/>
                  </a:schemeClr>
                </a:solidFill>
                <a:latin typeface="+mj-lt"/>
              </a:defRPr>
            </a:lvl1pPr>
          </a:lstStyle>
          <a:p>
            <a:pPr marL="0" lvl="0" algn="ctr"/>
            <a:r>
              <a:rPr lang="zh-CN" altLang="en-US"/>
              <a:t>单击图标添加图片</a:t>
            </a:r>
            <a:endParaRPr lang="en-US"/>
          </a:p>
        </p:txBody>
      </p:sp>
      <p:sp>
        <p:nvSpPr>
          <p:cNvPr id="26" name="Picture Placeholder 7"/>
          <p:cNvSpPr>
            <a:spLocks noGrp="1"/>
          </p:cNvSpPr>
          <p:nvPr>
            <p:ph type="pic" sz="quarter" idx="15"/>
          </p:nvPr>
        </p:nvSpPr>
        <p:spPr>
          <a:xfrm>
            <a:off x="8848874" y="1924634"/>
            <a:ext cx="2449031" cy="272823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600">
                <a:solidFill>
                  <a:schemeClr val="tx1">
                    <a:lumMod val="85000"/>
                    <a:lumOff val="15000"/>
                  </a:schemeClr>
                </a:solidFill>
                <a:latin typeface="+mj-lt"/>
              </a:defRPr>
            </a:lvl1pPr>
          </a:lstStyle>
          <a:p>
            <a:pPr marL="0" lvl="0" algn="ctr"/>
            <a:r>
              <a:rPr lang="zh-CN" altLang="en-US"/>
              <a:t>单击图标添加图片</a:t>
            </a:r>
            <a:endParaRPr lang="en-US"/>
          </a:p>
        </p:txBody>
      </p:sp>
      <p:sp>
        <p:nvSpPr>
          <p:cNvPr id="2" name="文本框 1"/>
          <p:cNvSpPr txBox="1"/>
          <p:nvPr/>
        </p:nvSpPr>
        <p:spPr>
          <a:xfrm>
            <a:off x="463974" y="378461"/>
            <a:ext cx="679873" cy="338554"/>
          </a:xfrm>
          <a:prstGeom prst="rect">
            <a:avLst/>
          </a:prstGeom>
          <a:noFill/>
        </p:spPr>
        <p:txBody>
          <a:bodyPr wrap="square" rtlCol="0">
            <a:spAutoFit/>
          </a:bodyPr>
          <a:lstStyle/>
          <a:p>
            <a:r>
              <a:rPr lang="en-US" altLang="zh-CN" sz="1600" b="1" i="1">
                <a:solidFill>
                  <a:schemeClr val="bg1"/>
                </a:solidFill>
                <a:latin typeface="微软雅黑" panose="020B0503020204020204" pitchFamily="34" charset="-122"/>
                <a:ea typeface="微软雅黑" panose="020B0503020204020204" pitchFamily="34" charset="-122"/>
              </a:rPr>
              <a:t>SXT</a:t>
            </a:r>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4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2019/04/08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1833"/>
            <a:ext cx="9144000" cy="2387600"/>
          </a:xfrm>
        </p:spPr>
        <p:txBody>
          <a:bodyPr anchor="b"/>
          <a:lstStyle>
            <a:lvl1pPr algn="ctr">
              <a:defRPr sz="8000"/>
            </a:lvl1pPr>
          </a:lstStyle>
          <a:p>
            <a:r>
              <a:rPr lang="zh-CN" altLang="en-US"/>
              <a:t>单击此处编辑母版标题样式</a:t>
            </a:r>
          </a:p>
        </p:txBody>
      </p:sp>
      <p:sp>
        <p:nvSpPr>
          <p:cNvPr id="3" name="副标题 2"/>
          <p:cNvSpPr>
            <a:spLocks noGrp="1"/>
          </p:cNvSpPr>
          <p:nvPr>
            <p:ph type="subTitle" idx="1"/>
          </p:nvPr>
        </p:nvSpPr>
        <p:spPr>
          <a:xfrm>
            <a:off x="1524000" y="3602568"/>
            <a:ext cx="9144000" cy="1655233"/>
          </a:xfrm>
        </p:spPr>
        <p:txBody>
          <a:bodyPr/>
          <a:lstStyle>
            <a:lvl1pPr marL="0" indent="0" algn="ctr">
              <a:buNone/>
              <a:defRPr sz="3200"/>
            </a:lvl1pPr>
            <a:lvl2pPr marL="609600" indent="0" algn="ctr">
              <a:buNone/>
              <a:defRPr sz="2665"/>
            </a:lvl2pPr>
            <a:lvl3pPr marL="1219200" indent="0" algn="ctr">
              <a:buNone/>
              <a:defRPr sz="2400"/>
            </a:lvl3pPr>
            <a:lvl4pPr marL="1828800" indent="0" algn="ctr">
              <a:buNone/>
              <a:defRPr sz="2135"/>
            </a:lvl4pPr>
            <a:lvl5pPr marL="2438400" indent="0" algn="ctr">
              <a:buNone/>
              <a:defRPr sz="2135"/>
            </a:lvl5pPr>
            <a:lvl6pPr marL="3048000" indent="0" algn="ctr">
              <a:buNone/>
              <a:defRPr sz="2135"/>
            </a:lvl6pPr>
            <a:lvl7pPr marL="3657600" indent="0" algn="ctr">
              <a:buNone/>
              <a:defRPr sz="2135"/>
            </a:lvl7pPr>
            <a:lvl8pPr marL="4267200" indent="0" algn="ctr">
              <a:buNone/>
              <a:defRPr sz="2135"/>
            </a:lvl8pPr>
            <a:lvl9pPr marL="4876800" indent="0" algn="ctr">
              <a:buNone/>
              <a:defRPr sz="2135"/>
            </a:lvl9pPr>
          </a:lstStyle>
          <a:p>
            <a:r>
              <a:rPr lang="zh-CN" altLang="en-US"/>
              <a:t>单击此处编辑母版副标题样式</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2019/04/08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2019/04/08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10267"/>
            <a:ext cx="10515600" cy="2853267"/>
          </a:xfrm>
        </p:spPr>
        <p:txBody>
          <a:bodyPr anchor="b"/>
          <a:lstStyle>
            <a:lvl1pPr>
              <a:defRPr sz="8000"/>
            </a:lvl1pPr>
          </a:lstStyle>
          <a:p>
            <a:r>
              <a:rPr lang="zh-CN" altLang="en-US"/>
              <a:t>单击此处编辑母版标题样式</a:t>
            </a:r>
          </a:p>
        </p:txBody>
      </p:sp>
      <p:sp>
        <p:nvSpPr>
          <p:cNvPr id="3" name="文本占位符 2"/>
          <p:cNvSpPr>
            <a:spLocks noGrp="1"/>
          </p:cNvSpPr>
          <p:nvPr>
            <p:ph type="body" idx="1" hasCustomPrompt="1"/>
          </p:nvPr>
        </p:nvSpPr>
        <p:spPr>
          <a:xfrm>
            <a:off x="831851" y="4588934"/>
            <a:ext cx="10515600" cy="1500717"/>
          </a:xfrm>
        </p:spPr>
        <p:txBody>
          <a:bodyPr/>
          <a:lstStyle>
            <a:lvl1pPr marL="0" indent="0">
              <a:buNone/>
              <a:defRPr sz="3200">
                <a:solidFill>
                  <a:schemeClr val="tx1">
                    <a:tint val="75000"/>
                  </a:schemeClr>
                </a:solidFill>
              </a:defRPr>
            </a:lvl1pPr>
            <a:lvl2pPr marL="609600" indent="0">
              <a:buNone/>
              <a:defRPr sz="2665">
                <a:solidFill>
                  <a:schemeClr val="tx1">
                    <a:tint val="75000"/>
                  </a:schemeClr>
                </a:solidFill>
              </a:defRPr>
            </a:lvl2pPr>
            <a:lvl3pPr marL="1219200" indent="0">
              <a:buNone/>
              <a:defRPr sz="2400">
                <a:solidFill>
                  <a:schemeClr val="tx1">
                    <a:tint val="75000"/>
                  </a:schemeClr>
                </a:solidFill>
              </a:defRPr>
            </a:lvl3pPr>
            <a:lvl4pPr marL="1828800" indent="0">
              <a:buNone/>
              <a:defRPr sz="2135">
                <a:solidFill>
                  <a:schemeClr val="tx1">
                    <a:tint val="75000"/>
                  </a:schemeClr>
                </a:solidFill>
              </a:defRPr>
            </a:lvl4pPr>
            <a:lvl5pPr marL="2438400" indent="0">
              <a:buNone/>
              <a:defRPr sz="2135">
                <a:solidFill>
                  <a:schemeClr val="tx1">
                    <a:tint val="75000"/>
                  </a:schemeClr>
                </a:solidFill>
              </a:defRPr>
            </a:lvl5pPr>
            <a:lvl6pPr marL="3048000" indent="0">
              <a:buNone/>
              <a:defRPr sz="2135">
                <a:solidFill>
                  <a:schemeClr val="tx1">
                    <a:tint val="75000"/>
                  </a:schemeClr>
                </a:solidFill>
              </a:defRPr>
            </a:lvl6pPr>
            <a:lvl7pPr marL="3657600" indent="0">
              <a:buNone/>
              <a:defRPr sz="2135">
                <a:solidFill>
                  <a:schemeClr val="tx1">
                    <a:tint val="75000"/>
                  </a:schemeClr>
                </a:solidFill>
              </a:defRPr>
            </a:lvl7pPr>
            <a:lvl8pPr marL="4267200" indent="0">
              <a:buNone/>
              <a:defRPr sz="2135">
                <a:solidFill>
                  <a:schemeClr val="tx1">
                    <a:tint val="75000"/>
                  </a:schemeClr>
                </a:solidFill>
              </a:defRPr>
            </a:lvl8pPr>
            <a:lvl9pPr marL="4876800" indent="0">
              <a:buNone/>
              <a:defRPr sz="2135">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10F7005-9383-42C0-A374-E507AD6B23EE}" type="datetimeFigureOut">
              <a:rPr lang="zh-CN" altLang="en-US" smtClean="0"/>
              <a:t>2019/04/08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95EA4E-3D33-45DE-B4D9-3F7D650B8951}"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35000">
              <a:schemeClr val="bg1">
                <a:lumMod val="95000"/>
              </a:schemeClr>
            </a:gs>
            <a:gs pos="100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6185"/>
            <a:ext cx="10515600" cy="132503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6684"/>
            <a:ext cx="10515600" cy="434974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1"/>
            <a:ext cx="27432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F10F7005-9383-42C0-A374-E507AD6B23EE}" type="datetimeFigureOut">
              <a:rPr lang="zh-CN" altLang="en-US" smtClean="0"/>
              <a:t>2019/04/08</a:t>
            </a:fld>
            <a:endParaRPr lang="zh-CN" altLang="en-US"/>
          </a:p>
        </p:txBody>
      </p:sp>
      <p:sp>
        <p:nvSpPr>
          <p:cNvPr id="5" name="页脚占位符 4"/>
          <p:cNvSpPr>
            <a:spLocks noGrp="1"/>
          </p:cNvSpPr>
          <p:nvPr>
            <p:ph type="ftr" sz="quarter" idx="3"/>
          </p:nvPr>
        </p:nvSpPr>
        <p:spPr>
          <a:xfrm>
            <a:off x="4038600" y="6356351"/>
            <a:ext cx="4114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1"/>
            <a:ext cx="27432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9495EA4E-3D33-45DE-B4D9-3F7D650B895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xStyles>
    <p:titleStyle>
      <a:lvl1pPr algn="l" defTabSz="1219200" rtl="0" eaLnBrk="1" latinLnBrk="0" hangingPunct="1">
        <a:lnSpc>
          <a:spcPct val="90000"/>
        </a:lnSpc>
        <a:spcBef>
          <a:spcPct val="0"/>
        </a:spcBef>
        <a:buNone/>
        <a:defRPr sz="5865" kern="1200">
          <a:solidFill>
            <a:schemeClr val="tx1"/>
          </a:solidFill>
          <a:latin typeface="+mj-lt"/>
          <a:ea typeface="+mj-ea"/>
          <a:cs typeface="+mj-cs"/>
        </a:defRPr>
      </a:lvl1pPr>
    </p:titleStyle>
    <p:bodyStyle>
      <a:lvl1pPr marL="304800" indent="-304800" algn="l" defTabSz="1219200" rtl="0" eaLnBrk="1" latinLnBrk="0" hangingPunct="1">
        <a:lnSpc>
          <a:spcPct val="90000"/>
        </a:lnSpc>
        <a:spcBef>
          <a:spcPts val="1335"/>
        </a:spcBef>
        <a:buFont typeface="Arial" panose="020B0604020202020204" pitchFamily="34" charset="0"/>
        <a:buChar char="•"/>
        <a:defRPr sz="3735" kern="1200">
          <a:solidFill>
            <a:schemeClr val="tx1"/>
          </a:solidFill>
          <a:latin typeface="+mn-lt"/>
          <a:ea typeface="+mn-ea"/>
          <a:cs typeface="+mn-cs"/>
        </a:defRPr>
      </a:lvl1pPr>
      <a:lvl2pPr marL="914400" indent="-304800" algn="l" defTabSz="1219200" rtl="0" eaLnBrk="1" latinLnBrk="0" hangingPunct="1">
        <a:lnSpc>
          <a:spcPct val="90000"/>
        </a:lnSpc>
        <a:spcBef>
          <a:spcPts val="665"/>
        </a:spcBef>
        <a:buFont typeface="Arial" panose="020B0604020202020204" pitchFamily="34" charset="0"/>
        <a:buChar char="•"/>
        <a:defRPr sz="3200" kern="1200">
          <a:solidFill>
            <a:schemeClr val="tx1"/>
          </a:solidFill>
          <a:latin typeface="+mn-lt"/>
          <a:ea typeface="+mn-ea"/>
          <a:cs typeface="+mn-cs"/>
        </a:defRPr>
      </a:lvl2pPr>
      <a:lvl3pPr marL="1524000" indent="-304800" algn="l" defTabSz="1219200" rtl="0" eaLnBrk="1" latinLnBrk="0" hangingPunct="1">
        <a:lnSpc>
          <a:spcPct val="90000"/>
        </a:lnSpc>
        <a:spcBef>
          <a:spcPts val="665"/>
        </a:spcBef>
        <a:buFont typeface="Arial" panose="020B0604020202020204" pitchFamily="34" charset="0"/>
        <a:buChar char="•"/>
        <a:defRPr sz="2665" kern="1200">
          <a:solidFill>
            <a:schemeClr val="tx1"/>
          </a:solidFill>
          <a:latin typeface="+mn-lt"/>
          <a:ea typeface="+mn-ea"/>
          <a:cs typeface="+mn-cs"/>
        </a:defRPr>
      </a:lvl3pPr>
      <a:lvl4pPr marL="2133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4pPr>
      <a:lvl5pPr marL="27432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5pPr>
      <a:lvl6pPr marL="33528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6pPr>
      <a:lvl7pPr marL="39624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7pPr>
      <a:lvl8pPr marL="45720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8pPr>
      <a:lvl9pPr marL="5181600" indent="-304800" algn="l" defTabSz="1219200" rtl="0" eaLnBrk="1" latinLnBrk="0" hangingPunct="1">
        <a:lnSpc>
          <a:spcPct val="90000"/>
        </a:lnSpc>
        <a:spcBef>
          <a:spcPts val="665"/>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7.emf"/><Relationship Id="rId4" Type="http://schemas.openxmlformats.org/officeDocument/2006/relationships/oleObject" Target="../embeddings/oleObject6.bin"/></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6.jpe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25.GIF"/><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GI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4.GIF"/></Relationships>
</file>

<file path=ppt/slides/_rels/slide3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2.e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43.jpe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3.emf"/><Relationship Id="rId4" Type="http://schemas.openxmlformats.org/officeDocument/2006/relationships/oleObject" Target="../embeddings/oleObject2.bin"/></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4.emf"/><Relationship Id="rId4" Type="http://schemas.openxmlformats.org/officeDocument/2006/relationships/oleObject" Target="../embeddings/oleObject3.bin"/></Relationships>
</file>

<file path=ppt/slides/_rels/slide7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7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5.emf"/><Relationship Id="rId4" Type="http://schemas.openxmlformats.org/officeDocument/2006/relationships/oleObject" Target="../embeddings/oleObject4.bin"/></Relationships>
</file>

<file path=ppt/slides/_rels/slide80.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9.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6.emf"/><Relationship Id="rId4" Type="http://schemas.openxmlformats.org/officeDocument/2006/relationships/oleObject" Target="../embeddings/oleObject5.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01 hadoop HDFS</a:t>
            </a:r>
            <a:endParaRPr lang="zh-CN" altLang="en-US"/>
          </a:p>
        </p:txBody>
      </p:sp>
      <p:sp>
        <p:nvSpPr>
          <p:cNvPr id="3" name="副标题 2"/>
          <p:cNvSpPr>
            <a:spLocks noGrp="1"/>
          </p:cNvSpPr>
          <p:nvPr>
            <p:ph type="subTitle" idx="1"/>
          </p:nvPr>
        </p:nvSpPr>
        <p:spPr/>
        <p:txBody>
          <a:bodyPr/>
          <a:lstStyle/>
          <a:p>
            <a:r>
              <a:rPr lang="zh-CN" altLang="en-US"/>
              <a:t>概念、架构、流程、伪分布式集群</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46015" y="244885"/>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135">
                <a:solidFill>
                  <a:schemeClr val="accent1"/>
                </a:solidFill>
                <a:latin typeface="方正兰亭黑_GBK"/>
                <a:ea typeface="方正兰亭黑_GBK"/>
              </a:rPr>
              <a:t>任务分析</a:t>
            </a:r>
            <a:endParaRPr lang="en-US" altLang="zh-CN" sz="2135">
              <a:solidFill>
                <a:schemeClr val="accent1"/>
              </a:solidFill>
              <a:latin typeface="方正兰亭黑_GBK"/>
              <a:ea typeface="方正兰亭黑_GBK"/>
            </a:endParaRPr>
          </a:p>
        </p:txBody>
      </p:sp>
      <p:sp>
        <p:nvSpPr>
          <p:cNvPr id="11" name="矩形 10"/>
          <p:cNvSpPr/>
          <p:nvPr/>
        </p:nvSpPr>
        <p:spPr>
          <a:xfrm>
            <a:off x="1246016" y="647953"/>
            <a:ext cx="5453993" cy="422680"/>
          </a:xfrm>
          <a:prstGeom prst="rect">
            <a:avLst/>
          </a:prstGeom>
        </p:spPr>
        <p:txBody>
          <a:bodyPr wrap="square">
            <a:spAutoFit/>
          </a:bodyPr>
          <a:lstStyle/>
          <a:p>
            <a:pPr>
              <a:lnSpc>
                <a:spcPct val="150000"/>
              </a:lnSpc>
            </a:pPr>
            <a:r>
              <a:rPr lang="zh-CN" altLang="en-US" sz="1600"/>
              <a:t>时间减少</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6" name="内容占位符 10"/>
          <p:cNvGraphicFramePr>
            <a:graphicFrameLocks noChangeAspect="1"/>
          </p:cNvGraphicFramePr>
          <p:nvPr/>
        </p:nvGraphicFramePr>
        <p:xfrm>
          <a:off x="1141532" y="1436917"/>
          <a:ext cx="9769124" cy="4748716"/>
        </p:xfrm>
        <a:graphic>
          <a:graphicData uri="http://schemas.openxmlformats.org/presentationml/2006/ole">
            <mc:AlternateContent xmlns:mc="http://schemas.openxmlformats.org/markup-compatibility/2006">
              <mc:Choice xmlns:v="urn:schemas-microsoft-com:vml" Requires="v">
                <p:oleObj spid="_x0000_s6429" r:id="rId4" imgW="7324725" imgH="3560445" progId="Visio.Drawing.11">
                  <p:embed/>
                </p:oleObj>
              </mc:Choice>
              <mc:Fallback>
                <p:oleObj r:id="rId4" imgW="7324725" imgH="3560445" progId="Visio.Drawing.11">
                  <p:embed/>
                  <p:pic>
                    <p:nvPicPr>
                      <p:cNvPr id="0" name="内容占位符 10"/>
                      <p:cNvPicPr/>
                      <p:nvPr/>
                    </p:nvPicPr>
                    <p:blipFill>
                      <a:blip r:embed="rId5"/>
                      <a:stretch>
                        <a:fillRect/>
                      </a:stretch>
                    </p:blipFill>
                    <p:spPr>
                      <a:xfrm>
                        <a:off x="1141532" y="1436917"/>
                        <a:ext cx="9769124" cy="4748716"/>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46015" y="244885"/>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135">
                <a:solidFill>
                  <a:schemeClr val="accent1"/>
                </a:solidFill>
                <a:latin typeface="方正兰亭黑_GBK"/>
                <a:ea typeface="方正兰亭黑_GBK"/>
              </a:rPr>
              <a:t>任务分析</a:t>
            </a:r>
            <a:endParaRPr lang="en-US" altLang="zh-CN" sz="2135">
              <a:solidFill>
                <a:schemeClr val="accent1"/>
              </a:solidFill>
              <a:latin typeface="方正兰亭黑_GBK"/>
              <a:ea typeface="方正兰亭黑_GBK"/>
            </a:endParaRPr>
          </a:p>
        </p:txBody>
      </p:sp>
      <p:sp>
        <p:nvSpPr>
          <p:cNvPr id="11" name="矩形 10"/>
          <p:cNvSpPr/>
          <p:nvPr/>
        </p:nvSpPr>
        <p:spPr>
          <a:xfrm>
            <a:off x="1246016" y="647953"/>
            <a:ext cx="5453993" cy="422680"/>
          </a:xfrm>
          <a:prstGeom prst="rect">
            <a:avLst/>
          </a:prstGeom>
        </p:spPr>
        <p:txBody>
          <a:bodyPr wrap="square">
            <a:spAutoFit/>
          </a:bodyPr>
          <a:lstStyle/>
          <a:p>
            <a:pPr>
              <a:lnSpc>
                <a:spcPct val="150000"/>
              </a:lnSpc>
            </a:pPr>
            <a:r>
              <a:rPr lang="zh-CN" altLang="en-US" sz="1600"/>
              <a:t>仔细算算</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内容占位符 2"/>
          <p:cNvSpPr txBox="1"/>
          <p:nvPr/>
        </p:nvSpPr>
        <p:spPr>
          <a:xfrm>
            <a:off x="707109" y="1378802"/>
            <a:ext cx="11091314" cy="48312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t>假设有</a:t>
            </a:r>
            <a:r>
              <a:rPr lang="en-US" altLang="zh-CN" sz="2400"/>
              <a:t>2000</a:t>
            </a:r>
            <a:r>
              <a:rPr lang="zh-CN" altLang="en-US" sz="2400"/>
              <a:t>台计算机</a:t>
            </a:r>
          </a:p>
          <a:p>
            <a:r>
              <a:rPr lang="en-US" altLang="zh-CN" sz="2400"/>
              <a:t>2000</a:t>
            </a:r>
            <a:r>
              <a:rPr lang="zh-CN" altLang="en-US" sz="2400"/>
              <a:t>个小文件，每个</a:t>
            </a:r>
            <a:r>
              <a:rPr lang="en-US" altLang="zh-CN" sz="2400"/>
              <a:t>500MB</a:t>
            </a:r>
            <a:r>
              <a:rPr lang="zh-CN" altLang="en-US" sz="2400"/>
              <a:t>，一次读取需要时间：</a:t>
            </a:r>
            <a:r>
              <a:rPr lang="en-US" altLang="zh-CN" sz="2400"/>
              <a:t>1s</a:t>
            </a:r>
          </a:p>
          <a:p>
            <a:endParaRPr lang="en-US" altLang="zh-CN" sz="2400"/>
          </a:p>
          <a:p>
            <a:r>
              <a:rPr lang="zh-CN" altLang="en-US" sz="2400"/>
              <a:t>如果</a:t>
            </a:r>
            <a:r>
              <a:rPr lang="en-US" altLang="zh-CN" sz="2400" err="1"/>
              <a:t>hashcode</a:t>
            </a:r>
            <a:r>
              <a:rPr lang="zh-CN" altLang="en-US" sz="2400"/>
              <a:t>对</a:t>
            </a:r>
            <a:r>
              <a:rPr lang="en-US" altLang="zh-CN" sz="2400"/>
              <a:t>2000</a:t>
            </a:r>
            <a:r>
              <a:rPr lang="zh-CN" altLang="en-US" sz="2400"/>
              <a:t>求余，</a:t>
            </a:r>
            <a:r>
              <a:rPr lang="en-US" altLang="zh-CN" sz="2400"/>
              <a:t>2000</a:t>
            </a:r>
            <a:r>
              <a:rPr lang="zh-CN" altLang="en-US" sz="2400"/>
              <a:t>台计算机读取求余获得的每台服务器上的若干小文件合并之后比较，由于涉及到计算机之间文件传输，千兆带宽，</a:t>
            </a:r>
            <a:r>
              <a:rPr lang="en-US" altLang="zh-CN" sz="2400"/>
              <a:t>100MB/s</a:t>
            </a:r>
            <a:r>
              <a:rPr lang="zh-CN" altLang="en-US" sz="2400"/>
              <a:t>：</a:t>
            </a:r>
            <a:r>
              <a:rPr lang="en-US" altLang="zh-CN" sz="2400"/>
              <a:t>5s</a:t>
            </a:r>
          </a:p>
          <a:p>
            <a:endParaRPr lang="zh-CN" altLang="en-US" sz="2400"/>
          </a:p>
          <a:p>
            <a:r>
              <a:rPr lang="zh-CN" altLang="en-US" sz="2400"/>
              <a:t>则</a:t>
            </a:r>
            <a:r>
              <a:rPr lang="en-US" altLang="zh-CN" sz="2400"/>
              <a:t>1T</a:t>
            </a:r>
            <a:r>
              <a:rPr lang="zh-CN" altLang="en-US" sz="2400"/>
              <a:t>分为</a:t>
            </a:r>
            <a:r>
              <a:rPr lang="en-US" altLang="zh-CN" sz="2400"/>
              <a:t>2000</a:t>
            </a:r>
            <a:r>
              <a:rPr lang="zh-CN" altLang="en-US" sz="2400"/>
              <a:t>个</a:t>
            </a:r>
            <a:r>
              <a:rPr lang="en-US" altLang="zh-CN" sz="2400"/>
              <a:t>500MB</a:t>
            </a:r>
            <a:r>
              <a:rPr lang="zh-CN" altLang="en-US" sz="2400"/>
              <a:t>的，则需要</a:t>
            </a:r>
            <a:r>
              <a:rPr lang="en-US" altLang="zh-CN" sz="2400"/>
              <a:t>2.5</a:t>
            </a:r>
            <a:r>
              <a:rPr lang="zh-CN" altLang="en-US" sz="2400"/>
              <a:t>小时。</a:t>
            </a:r>
            <a:endParaRPr lang="en-US" altLang="zh-CN" sz="2400"/>
          </a:p>
          <a:p>
            <a:endParaRPr lang="zh-CN" altLang="en-US" sz="2400"/>
          </a:p>
          <a:p>
            <a:r>
              <a:rPr lang="zh-CN" altLang="en-US" sz="2400"/>
              <a:t>如果一开始文件就是分开存放的，这个时间就可以很小；</a:t>
            </a:r>
          </a:p>
          <a:p>
            <a:r>
              <a:rPr lang="zh-CN" altLang="en-US" sz="2400"/>
              <a:t>数据一次写入，多次读取，增量好于全量</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46015" y="244885"/>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135">
                <a:solidFill>
                  <a:schemeClr val="accent1"/>
                </a:solidFill>
                <a:latin typeface="方正兰亭黑_GBK"/>
                <a:ea typeface="方正兰亭黑_GBK"/>
              </a:rPr>
              <a:t>任务分析</a:t>
            </a:r>
            <a:endParaRPr lang="en-US" altLang="zh-CN" sz="2135">
              <a:solidFill>
                <a:schemeClr val="accent1"/>
              </a:solidFill>
              <a:latin typeface="方正兰亭黑_GBK"/>
              <a:ea typeface="方正兰亭黑_GBK"/>
            </a:endParaRPr>
          </a:p>
        </p:txBody>
      </p:sp>
      <p:sp>
        <p:nvSpPr>
          <p:cNvPr id="11" name="矩形 10"/>
          <p:cNvSpPr/>
          <p:nvPr/>
        </p:nvSpPr>
        <p:spPr>
          <a:xfrm>
            <a:off x="1246016" y="647953"/>
            <a:ext cx="5453993" cy="422680"/>
          </a:xfrm>
          <a:prstGeom prst="rect">
            <a:avLst/>
          </a:prstGeom>
        </p:spPr>
        <p:txBody>
          <a:bodyPr wrap="square">
            <a:spAutoFit/>
          </a:bodyPr>
          <a:lstStyle/>
          <a:p>
            <a:pPr>
              <a:lnSpc>
                <a:spcPct val="150000"/>
              </a:lnSpc>
            </a:pPr>
            <a:r>
              <a:rPr lang="en-US" altLang="zh-CN" sz="1600"/>
              <a:t>MapReduce explained in 41 words</a:t>
            </a:r>
            <a:endParaRPr lang="zh-CN" altLang="en-US" sz="1600"/>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内容占位符 2"/>
          <p:cNvSpPr txBox="1"/>
          <p:nvPr/>
        </p:nvSpPr>
        <p:spPr>
          <a:xfrm>
            <a:off x="835302" y="1473701"/>
            <a:ext cx="10936488" cy="50734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t>https://www.chrisstucchio.com/blog/2011/mapreduce_explained.html</a:t>
            </a:r>
          </a:p>
          <a:p>
            <a:endParaRPr lang="zh-CN" altLang="en-US"/>
          </a:p>
          <a:p>
            <a:r>
              <a:rPr lang="zh-CN" altLang="en-US"/>
              <a:t>Goal: count the number of books in the library.</a:t>
            </a:r>
          </a:p>
          <a:p>
            <a:r>
              <a:rPr lang="zh-CN" altLang="en-US"/>
              <a:t>Map: You count up shelf #1, I count up shelf #2.</a:t>
            </a:r>
          </a:p>
          <a:p>
            <a:endParaRPr lang="zh-CN" altLang="en-US"/>
          </a:p>
          <a:p>
            <a:r>
              <a:rPr lang="zh-CN" altLang="en-US"/>
              <a:t>(The more people we get, the faster this part goes. )</a:t>
            </a:r>
          </a:p>
          <a:p>
            <a:endParaRPr lang="zh-CN" altLang="en-US"/>
          </a:p>
          <a:p>
            <a:r>
              <a:rPr lang="zh-CN" altLang="en-US"/>
              <a:t>Reduce: We all get together and add up our individual counts.</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46015" y="244885"/>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135">
                <a:solidFill>
                  <a:schemeClr val="accent1"/>
                </a:solidFill>
                <a:latin typeface="方正兰亭黑_GBK"/>
                <a:ea typeface="方正兰亭黑_GBK"/>
              </a:rPr>
              <a:t>解决方式</a:t>
            </a:r>
            <a:endParaRPr lang="en-US" altLang="zh-CN" sz="2135">
              <a:solidFill>
                <a:schemeClr val="accent1"/>
              </a:solidFill>
              <a:latin typeface="方正兰亭黑_GBK"/>
              <a:ea typeface="方正兰亭黑_GBK"/>
            </a:endParaRP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4" name="组合 73"/>
          <p:cNvGrpSpPr/>
          <p:nvPr/>
        </p:nvGrpSpPr>
        <p:grpSpPr>
          <a:xfrm>
            <a:off x="1826569" y="1827648"/>
            <a:ext cx="686373" cy="686373"/>
            <a:chOff x="6357074" y="1008628"/>
            <a:chExt cx="1676757" cy="1676757"/>
          </a:xfrm>
        </p:grpSpPr>
        <p:sp>
          <p:nvSpPr>
            <p:cNvPr id="75" name="椭圆 74"/>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76" name="椭圆 75"/>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78" name="矩形 7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2527135" y="1903223"/>
            <a:ext cx="2314737" cy="400110"/>
          </a:xfrm>
          <a:prstGeom prst="rect">
            <a:avLst/>
          </a:prstGeom>
        </p:spPr>
        <p:txBody>
          <a:bodyPr wrap="square">
            <a:spAutoFit/>
          </a:bodyPr>
          <a:lstStyle/>
          <a:p>
            <a:pPr fontAlgn="base">
              <a:spcBef>
                <a:spcPct val="0"/>
              </a:spcBef>
              <a:spcAft>
                <a:spcPct val="0"/>
              </a:spcAft>
              <a:defRPr/>
            </a:pPr>
            <a:r>
              <a:rPr lang="zh-CN" altLang="en-US" sz="2000">
                <a:solidFill>
                  <a:schemeClr val="accent1"/>
                </a:solidFill>
                <a:latin typeface="方正兰亭黑_GBK"/>
                <a:ea typeface="方正兰亭黑_GBK"/>
              </a:rPr>
              <a:t>并行，加快速度</a:t>
            </a:r>
            <a:endParaRPr lang="en-US" altLang="zh-CN" sz="2000">
              <a:solidFill>
                <a:schemeClr val="accent1"/>
              </a:solidFill>
              <a:latin typeface="方正兰亭黑_GBK"/>
              <a:ea typeface="方正兰亭黑_GBK"/>
            </a:endParaRPr>
          </a:p>
        </p:txBody>
      </p:sp>
      <p:cxnSp>
        <p:nvCxnSpPr>
          <p:cNvPr id="79" name="直接连接符 78"/>
          <p:cNvCxnSpPr/>
          <p:nvPr/>
        </p:nvCxnSpPr>
        <p:spPr>
          <a:xfrm>
            <a:off x="2659648" y="2272554"/>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5439221" y="1724305"/>
            <a:ext cx="686373" cy="686373"/>
            <a:chOff x="6357074" y="1008628"/>
            <a:chExt cx="1676757" cy="1676757"/>
          </a:xfrm>
        </p:grpSpPr>
        <p:sp>
          <p:nvSpPr>
            <p:cNvPr id="93" name="椭圆 92"/>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94" name="椭圆 93"/>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96" name="矩形 95"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6139787" y="1903223"/>
            <a:ext cx="1543179" cy="400110"/>
          </a:xfrm>
          <a:prstGeom prst="rect">
            <a:avLst/>
          </a:prstGeom>
        </p:spPr>
        <p:txBody>
          <a:bodyPr wrap="square">
            <a:spAutoFit/>
          </a:bodyPr>
          <a:lstStyle/>
          <a:p>
            <a:pPr fontAlgn="base">
              <a:spcBef>
                <a:spcPct val="0"/>
              </a:spcBef>
              <a:spcAft>
                <a:spcPct val="0"/>
              </a:spcAft>
              <a:defRPr/>
            </a:pPr>
            <a:r>
              <a:rPr lang="zh-CN" altLang="en-US" sz="2000">
                <a:solidFill>
                  <a:schemeClr val="accent1"/>
                </a:solidFill>
                <a:latin typeface="方正兰亭黑_GBK"/>
                <a:ea typeface="方正兰亭黑_GBK"/>
              </a:rPr>
              <a:t>分布式运行</a:t>
            </a:r>
          </a:p>
        </p:txBody>
      </p:sp>
      <p:cxnSp>
        <p:nvCxnSpPr>
          <p:cNvPr id="97" name="直接连接符 96"/>
          <p:cNvCxnSpPr/>
          <p:nvPr/>
        </p:nvCxnSpPr>
        <p:spPr>
          <a:xfrm>
            <a:off x="6272300" y="2272554"/>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8" name="组合 97"/>
          <p:cNvGrpSpPr/>
          <p:nvPr/>
        </p:nvGrpSpPr>
        <p:grpSpPr>
          <a:xfrm>
            <a:off x="1786974" y="3612249"/>
            <a:ext cx="686373" cy="686373"/>
            <a:chOff x="6357074" y="1008628"/>
            <a:chExt cx="1676757" cy="1676757"/>
          </a:xfrm>
        </p:grpSpPr>
        <p:sp>
          <p:nvSpPr>
            <p:cNvPr id="99" name="椭圆 98"/>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00" name="椭圆 99"/>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101" name="矩形 100"/>
          <p:cNvSpPr/>
          <p:nvPr/>
        </p:nvSpPr>
        <p:spPr>
          <a:xfrm>
            <a:off x="2481906" y="3998587"/>
            <a:ext cx="2973003" cy="463973"/>
          </a:xfrm>
          <a:prstGeom prst="rect">
            <a:avLst/>
          </a:prstGeom>
        </p:spPr>
        <p:txBody>
          <a:bodyPr wrap="square">
            <a:spAutoFit/>
          </a:bodyPr>
          <a:lstStyle/>
          <a:p>
            <a:pPr>
              <a:lnSpc>
                <a:spcPct val="150000"/>
              </a:lnSpc>
            </a:pPr>
            <a:r>
              <a:rPr lang="zh-CN" altLang="en-US" sz="1800">
                <a:solidFill>
                  <a:schemeClr val="tx1">
                    <a:lumMod val="85000"/>
                    <a:lumOff val="15000"/>
                  </a:schemeClr>
                </a:solidFill>
              </a:rPr>
              <a:t>计算向数据移动</a:t>
            </a:r>
          </a:p>
        </p:txBody>
      </p:sp>
      <p:sp>
        <p:nvSpPr>
          <p:cNvPr id="102" name="矩形 10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2487540" y="3687824"/>
            <a:ext cx="2314737" cy="400110"/>
          </a:xfrm>
          <a:prstGeom prst="rect">
            <a:avLst/>
          </a:prstGeom>
        </p:spPr>
        <p:txBody>
          <a:bodyPr wrap="square">
            <a:spAutoFit/>
          </a:bodyPr>
          <a:lstStyle/>
          <a:p>
            <a:pPr fontAlgn="base">
              <a:spcBef>
                <a:spcPct val="0"/>
              </a:spcBef>
              <a:spcAft>
                <a:spcPct val="0"/>
              </a:spcAft>
              <a:defRPr/>
            </a:pPr>
            <a:r>
              <a:rPr lang="zh-CN" altLang="en-US" sz="2000">
                <a:solidFill>
                  <a:schemeClr val="accent1"/>
                </a:solidFill>
                <a:latin typeface="方正兰亭黑_GBK"/>
                <a:ea typeface="方正兰亭黑_GBK"/>
              </a:rPr>
              <a:t>计算与数据在一起</a:t>
            </a:r>
          </a:p>
        </p:txBody>
      </p:sp>
      <p:cxnSp>
        <p:nvCxnSpPr>
          <p:cNvPr id="103" name="直接连接符 102"/>
          <p:cNvCxnSpPr/>
          <p:nvPr/>
        </p:nvCxnSpPr>
        <p:spPr>
          <a:xfrm>
            <a:off x="2620054" y="4057156"/>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AutoShape 59"/>
          <p:cNvSpPr/>
          <p:nvPr/>
        </p:nvSpPr>
        <p:spPr bwMode="auto">
          <a:xfrm>
            <a:off x="1951507" y="3804495"/>
            <a:ext cx="303217" cy="301881"/>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sp>
        <p:nvSpPr>
          <p:cNvPr id="53" name="AutoShape 112"/>
          <p:cNvSpPr/>
          <p:nvPr/>
        </p:nvSpPr>
        <p:spPr bwMode="auto">
          <a:xfrm>
            <a:off x="5635121" y="1912105"/>
            <a:ext cx="303217" cy="301881"/>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grpSp>
        <p:nvGrpSpPr>
          <p:cNvPr id="54" name="组合 53"/>
          <p:cNvGrpSpPr/>
          <p:nvPr/>
        </p:nvGrpSpPr>
        <p:grpSpPr>
          <a:xfrm>
            <a:off x="2021297" y="2019731"/>
            <a:ext cx="302209" cy="302209"/>
            <a:chOff x="2473104" y="2145028"/>
            <a:chExt cx="359165" cy="359165"/>
          </a:xfrm>
          <a:solidFill>
            <a:schemeClr val="bg1"/>
          </a:solidFill>
        </p:grpSpPr>
        <p:sp>
          <p:nvSpPr>
            <p:cNvPr id="55"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sp>
          <p:nvSpPr>
            <p:cNvPr id="56"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gr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9130" y="2961005"/>
            <a:ext cx="3641725" cy="24441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989034" y="2578226"/>
            <a:ext cx="2235676" cy="2235676"/>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4" name="椭圆 23"/>
          <p:cNvSpPr/>
          <p:nvPr/>
        </p:nvSpPr>
        <p:spPr>
          <a:xfrm>
            <a:off x="2249135" y="2824389"/>
            <a:ext cx="1743351" cy="174335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5" name="文本框 5"/>
          <p:cNvSpPr txBox="1">
            <a:spLocks noChangeArrowheads="1"/>
          </p:cNvSpPr>
          <p:nvPr/>
        </p:nvSpPr>
        <p:spPr bwMode="auto">
          <a:xfrm>
            <a:off x="2500835" y="3142065"/>
            <a:ext cx="119776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6400" b="1">
                <a:solidFill>
                  <a:prstClr val="white"/>
                </a:solidFill>
                <a:latin typeface="方正兰亭黑_GBK"/>
                <a:ea typeface="方正兰亭黑_GBK"/>
              </a:rPr>
              <a:t>02</a:t>
            </a:r>
            <a:endParaRPr lang="zh-CN" altLang="en-US" sz="6400" b="1">
              <a:solidFill>
                <a:prstClr val="white"/>
              </a:solidFill>
              <a:latin typeface="方正兰亭黑_GBK"/>
              <a:ea typeface="方正兰亭黑_GBK"/>
            </a:endParaRPr>
          </a:p>
        </p:txBody>
      </p:sp>
      <p:sp>
        <p:nvSpPr>
          <p:cNvPr id="16" name="文本框 5"/>
          <p:cNvSpPr txBox="1">
            <a:spLocks noChangeArrowheads="1"/>
          </p:cNvSpPr>
          <p:nvPr/>
        </p:nvSpPr>
        <p:spPr bwMode="auto">
          <a:xfrm>
            <a:off x="5077932" y="3449111"/>
            <a:ext cx="22926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800">
                <a:solidFill>
                  <a:schemeClr val="accent1"/>
                </a:solidFill>
                <a:latin typeface="+mj-ea"/>
              </a:rPr>
              <a:t>Hadoop</a:t>
            </a:r>
            <a:r>
              <a:rPr lang="zh-CN" altLang="en-US" sz="2800">
                <a:solidFill>
                  <a:schemeClr val="accent1"/>
                </a:solidFill>
                <a:latin typeface="+mj-ea"/>
              </a:rPr>
              <a:t>起源</a:t>
            </a:r>
            <a:endParaRPr lang="zh-CN" altLang="en-US" sz="2665">
              <a:solidFill>
                <a:srgbClr val="27506E"/>
              </a:solidFill>
              <a:latin typeface="方正兰亭黑_GBK"/>
              <a:ea typeface="方正兰亭黑_GBK"/>
            </a:endParaRPr>
          </a:p>
        </p:txBody>
      </p:sp>
      <p:sp>
        <p:nvSpPr>
          <p:cNvPr id="25" name="椭圆 24"/>
          <p:cNvSpPr/>
          <p:nvPr/>
        </p:nvSpPr>
        <p:spPr>
          <a:xfrm>
            <a:off x="3697242" y="2592797"/>
            <a:ext cx="520689" cy="520689"/>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6" name="椭圆 25"/>
          <p:cNvSpPr/>
          <p:nvPr/>
        </p:nvSpPr>
        <p:spPr>
          <a:xfrm>
            <a:off x="1889481" y="3015197"/>
            <a:ext cx="382375" cy="38237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8" name="椭圆 27"/>
          <p:cNvSpPr/>
          <p:nvPr/>
        </p:nvSpPr>
        <p:spPr>
          <a:xfrm>
            <a:off x="1698293" y="4863033"/>
            <a:ext cx="213793" cy="21379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9" name="椭圆 28"/>
          <p:cNvSpPr/>
          <p:nvPr/>
        </p:nvSpPr>
        <p:spPr>
          <a:xfrm>
            <a:off x="2249135" y="4410935"/>
            <a:ext cx="294040" cy="29404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0" name="椭圆 29"/>
          <p:cNvSpPr/>
          <p:nvPr/>
        </p:nvSpPr>
        <p:spPr>
          <a:xfrm>
            <a:off x="4021772" y="3972331"/>
            <a:ext cx="304395" cy="30439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1" name="椭圆 30"/>
          <p:cNvSpPr/>
          <p:nvPr/>
        </p:nvSpPr>
        <p:spPr>
          <a:xfrm>
            <a:off x="3786429" y="4799329"/>
            <a:ext cx="206056" cy="20605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2" name="椭圆 31"/>
          <p:cNvSpPr/>
          <p:nvPr/>
        </p:nvSpPr>
        <p:spPr>
          <a:xfrm>
            <a:off x="1669784" y="3972331"/>
            <a:ext cx="132944" cy="132944"/>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75723" y="244885"/>
            <a:ext cx="1281121"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135">
                <a:solidFill>
                  <a:srgbClr val="27506E"/>
                </a:solidFill>
                <a:latin typeface="方正兰亭黑_GBK"/>
                <a:ea typeface="方正兰亭黑_GBK"/>
              </a:rPr>
              <a:t>开篇寄语</a:t>
            </a:r>
          </a:p>
        </p:txBody>
      </p:sp>
      <p:sp>
        <p:nvSpPr>
          <p:cNvPr id="11" name="矩形 10"/>
          <p:cNvSpPr/>
          <p:nvPr/>
        </p:nvSpPr>
        <p:spPr>
          <a:xfrm>
            <a:off x="1041738" y="1012181"/>
            <a:ext cx="10108524" cy="2814617"/>
          </a:xfrm>
          <a:prstGeom prst="rect">
            <a:avLst/>
          </a:prstGeom>
        </p:spPr>
        <p:txBody>
          <a:bodyPr wrap="square">
            <a:spAutoFit/>
          </a:bodyPr>
          <a:lstStyle/>
          <a:p>
            <a:pPr>
              <a:lnSpc>
                <a:spcPct val="150000"/>
              </a:lnSpc>
            </a:pPr>
            <a:r>
              <a:rPr lang="en-US" altLang="zh-CN" sz="2000" dirty="0">
                <a:solidFill>
                  <a:schemeClr val="tx1">
                    <a:lumMod val="85000"/>
                    <a:lumOff val="15000"/>
                  </a:schemeClr>
                </a:solidFill>
              </a:rPr>
              <a:t>In pioneer days they used oxen for heavy pulling, and when one ox couldn’t budge a log,</a:t>
            </a:r>
          </a:p>
          <a:p>
            <a:pPr>
              <a:lnSpc>
                <a:spcPct val="150000"/>
              </a:lnSpc>
            </a:pPr>
            <a:r>
              <a:rPr lang="en-US" altLang="zh-CN" sz="2000" dirty="0">
                <a:solidFill>
                  <a:schemeClr val="tx1">
                    <a:lumMod val="85000"/>
                    <a:lumOff val="15000"/>
                  </a:schemeClr>
                </a:solidFill>
              </a:rPr>
              <a:t>they didn’t try to grow a larger ox. We shouldn’t be trying for bigger computers, but for</a:t>
            </a:r>
          </a:p>
          <a:p>
            <a:pPr>
              <a:lnSpc>
                <a:spcPct val="150000"/>
              </a:lnSpc>
            </a:pPr>
            <a:r>
              <a:rPr lang="en-US" altLang="zh-CN" sz="2000" dirty="0">
                <a:solidFill>
                  <a:schemeClr val="tx1">
                    <a:lumMod val="85000"/>
                    <a:lumOff val="15000"/>
                  </a:schemeClr>
                </a:solidFill>
              </a:rPr>
              <a:t>more systems of computers.</a:t>
            </a:r>
          </a:p>
          <a:p>
            <a:pPr>
              <a:lnSpc>
                <a:spcPct val="150000"/>
              </a:lnSpc>
            </a:pPr>
            <a:endParaRPr lang="en-US" altLang="zh-CN" sz="2000" dirty="0">
              <a:solidFill>
                <a:schemeClr val="tx1">
                  <a:lumMod val="85000"/>
                  <a:lumOff val="15000"/>
                </a:schemeClr>
              </a:solidFill>
            </a:endParaRPr>
          </a:p>
          <a:p>
            <a:pPr>
              <a:lnSpc>
                <a:spcPct val="150000"/>
              </a:lnSpc>
            </a:pPr>
            <a:endParaRPr lang="en-US" altLang="zh-CN" sz="2000" dirty="0">
              <a:solidFill>
                <a:schemeClr val="tx1">
                  <a:lumMod val="85000"/>
                  <a:lumOff val="15000"/>
                </a:schemeClr>
              </a:solidFill>
            </a:endParaRPr>
          </a:p>
          <a:p>
            <a:pPr>
              <a:lnSpc>
                <a:spcPct val="150000"/>
              </a:lnSpc>
            </a:pPr>
            <a:r>
              <a:rPr lang="en-US" altLang="zh-CN" sz="2000" dirty="0">
                <a:solidFill>
                  <a:schemeClr val="tx1">
                    <a:lumMod val="85000"/>
                    <a:lumOff val="15000"/>
                  </a:schemeClr>
                </a:solidFill>
              </a:rPr>
              <a:t>—Grace Hopper</a:t>
            </a:r>
            <a:endParaRPr lang="zh-CN" altLang="en-US" sz="2800" dirty="0">
              <a:solidFill>
                <a:schemeClr val="tx1">
                  <a:lumMod val="85000"/>
                  <a:lumOff val="15000"/>
                </a:schemeClr>
              </a:solidFill>
            </a:endParaRP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1" name="图片 50"/>
          <p:cNvPicPr>
            <a:picLocks noChangeAspect="1"/>
          </p:cNvPicPr>
          <p:nvPr/>
        </p:nvPicPr>
        <p:blipFill>
          <a:blip/>
          <a:stretch>
            <a:fillRect/>
          </a:stretch>
        </p:blipFill>
        <p:spPr>
          <a:xfrm>
            <a:off x="4702505" y="2419490"/>
            <a:ext cx="7095919" cy="42424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568591" y="1787034"/>
            <a:ext cx="686373" cy="686373"/>
            <a:chOff x="6357074" y="1008628"/>
            <a:chExt cx="1676757" cy="1676757"/>
          </a:xfrm>
        </p:grpSpPr>
        <p:sp>
          <p:nvSpPr>
            <p:cNvPr id="38" name="椭圆 37"/>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39" name="椭圆 38"/>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prstClr val="white"/>
                  </a:solidFill>
                  <a:latin typeface="+mj-lt"/>
                </a:rPr>
                <a:t>1</a:t>
              </a:r>
              <a:endParaRPr lang="zh-CN" altLang="en-US" sz="1400">
                <a:solidFill>
                  <a:prstClr val="white"/>
                </a:solidFill>
                <a:latin typeface="+mj-lt"/>
              </a:endParaRPr>
            </a:p>
          </p:txBody>
        </p:sp>
      </p:grpSp>
      <p:sp>
        <p:nvSpPr>
          <p:cNvPr id="41" name="矩形 40"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7" y="1862608"/>
            <a:ext cx="7407418" cy="584775"/>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2002</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10</a:t>
            </a:r>
            <a:r>
              <a:rPr lang="zh-CN" altLang="en-US" sz="1600">
                <a:solidFill>
                  <a:schemeClr val="accent1"/>
                </a:solidFill>
                <a:latin typeface="方正兰亭黑_GBK"/>
                <a:ea typeface="方正兰亭黑_GBK"/>
              </a:rPr>
              <a:t>月，</a:t>
            </a:r>
            <a:r>
              <a:rPr lang="en-US" altLang="zh-CN" sz="1600">
                <a:solidFill>
                  <a:schemeClr val="accent1"/>
                </a:solidFill>
                <a:latin typeface="方正兰亭黑_GBK"/>
                <a:ea typeface="方正兰亭黑_GBK"/>
              </a:rPr>
              <a:t>Doug Cutting</a:t>
            </a:r>
            <a:r>
              <a:rPr lang="zh-CN" altLang="en-US" sz="1600">
                <a:solidFill>
                  <a:schemeClr val="accent1"/>
                </a:solidFill>
                <a:latin typeface="方正兰亭黑_GBK"/>
                <a:ea typeface="方正兰亭黑_GBK"/>
              </a:rPr>
              <a:t>和</a:t>
            </a:r>
            <a:r>
              <a:rPr lang="en-US" altLang="zh-CN" sz="1600">
                <a:solidFill>
                  <a:schemeClr val="accent1"/>
                </a:solidFill>
                <a:latin typeface="方正兰亭黑_GBK"/>
                <a:ea typeface="方正兰亭黑_GBK"/>
              </a:rPr>
              <a:t>Mike Cafarella</a:t>
            </a:r>
            <a:r>
              <a:rPr lang="zh-CN" altLang="en-US" sz="1600">
                <a:solidFill>
                  <a:schemeClr val="accent1"/>
                </a:solidFill>
                <a:latin typeface="方正兰亭黑_GBK"/>
                <a:ea typeface="方正兰亭黑_GBK"/>
              </a:rPr>
              <a:t>创建了开源网页</a:t>
            </a:r>
            <a:endParaRPr lang="en-US" altLang="zh-CN" sz="1600">
              <a:solidFill>
                <a:schemeClr val="accent1"/>
              </a:solidFill>
              <a:latin typeface="方正兰亭黑_GBK"/>
              <a:ea typeface="方正兰亭黑_GBK"/>
            </a:endParaRPr>
          </a:p>
          <a:p>
            <a:pPr fontAlgn="base">
              <a:spcBef>
                <a:spcPct val="0"/>
              </a:spcBef>
              <a:spcAft>
                <a:spcPct val="0"/>
              </a:spcAft>
              <a:defRPr/>
            </a:pPr>
            <a:r>
              <a:rPr lang="zh-CN" altLang="en-US" sz="1600">
                <a:solidFill>
                  <a:schemeClr val="accent1"/>
                </a:solidFill>
                <a:latin typeface="方正兰亭黑_GBK"/>
                <a:ea typeface="方正兰亭黑_GBK"/>
              </a:rPr>
              <a:t>爬虫项目</a:t>
            </a:r>
            <a:r>
              <a:rPr lang="en-US" altLang="zh-CN" sz="1600">
                <a:solidFill>
                  <a:schemeClr val="accent1"/>
                </a:solidFill>
                <a:latin typeface="方正兰亭黑_GBK"/>
                <a:ea typeface="方正兰亭黑_GBK"/>
              </a:rPr>
              <a:t>Nutch</a:t>
            </a:r>
            <a:r>
              <a:rPr lang="zh-CN" altLang="en-US" sz="1600">
                <a:solidFill>
                  <a:schemeClr val="accent1"/>
                </a:solidFill>
                <a:latin typeface="方正兰亭黑_GBK"/>
                <a:ea typeface="方正兰亭黑_GBK"/>
              </a:rPr>
              <a:t>。</a:t>
            </a:r>
            <a:endParaRPr lang="en-US" altLang="zh-CN" sz="1600">
              <a:solidFill>
                <a:schemeClr val="accent1"/>
              </a:solidFill>
              <a:latin typeface="方正兰亭黑_GBK"/>
              <a:ea typeface="方正兰亭黑_GBK"/>
            </a:endParaRPr>
          </a:p>
        </p:txBody>
      </p:sp>
      <p:cxnSp>
        <p:nvCxnSpPr>
          <p:cNvPr id="42" name="直接连接符 41"/>
          <p:cNvCxnSpPr/>
          <p:nvPr/>
        </p:nvCxnSpPr>
        <p:spPr>
          <a:xfrm>
            <a:off x="1401671" y="2476307"/>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568982" y="2943610"/>
            <a:ext cx="686373" cy="686373"/>
            <a:chOff x="6357074" y="1008628"/>
            <a:chExt cx="1676757" cy="1676757"/>
          </a:xfrm>
        </p:grpSpPr>
        <p:sp>
          <p:nvSpPr>
            <p:cNvPr id="44" name="椭圆 43"/>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45" name="椭圆 44"/>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solidFill>
                    <a:prstClr val="white"/>
                  </a:solidFill>
                  <a:latin typeface="+mj-lt"/>
                </a:rPr>
                <a:t>2</a:t>
              </a:r>
              <a:endParaRPr lang="zh-CN" altLang="en-US" sz="1800">
                <a:solidFill>
                  <a:prstClr val="white"/>
                </a:solidFill>
                <a:latin typeface="+mj-lt"/>
              </a:endParaRPr>
            </a:p>
          </p:txBody>
        </p:sp>
      </p:grpSp>
      <p:sp>
        <p:nvSpPr>
          <p:cNvPr id="47" name="矩形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7" y="2961566"/>
            <a:ext cx="5076464"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2003</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10</a:t>
            </a:r>
            <a:r>
              <a:rPr lang="zh-CN" altLang="en-US" sz="1600">
                <a:solidFill>
                  <a:schemeClr val="accent1"/>
                </a:solidFill>
                <a:latin typeface="方正兰亭黑_GBK"/>
                <a:ea typeface="方正兰亭黑_GBK"/>
              </a:rPr>
              <a:t>月，</a:t>
            </a:r>
            <a:r>
              <a:rPr lang="en-US" altLang="zh-CN" sz="1600">
                <a:solidFill>
                  <a:schemeClr val="accent1"/>
                </a:solidFill>
                <a:latin typeface="方正兰亭黑_GBK"/>
                <a:ea typeface="方正兰亭黑_GBK"/>
              </a:rPr>
              <a:t>Google</a:t>
            </a:r>
            <a:r>
              <a:rPr lang="zh-CN" altLang="en-US" sz="1600">
                <a:solidFill>
                  <a:schemeClr val="accent1"/>
                </a:solidFill>
                <a:latin typeface="方正兰亭黑_GBK"/>
                <a:ea typeface="方正兰亭黑_GBK"/>
              </a:rPr>
              <a:t>发表</a:t>
            </a:r>
            <a:r>
              <a:rPr lang="en-US" altLang="zh-CN" sz="1600">
                <a:solidFill>
                  <a:srgbClr val="FF0000"/>
                </a:solidFill>
                <a:latin typeface="方正兰亭黑_GBK"/>
                <a:ea typeface="方正兰亭黑_GBK"/>
              </a:rPr>
              <a:t>Google File System</a:t>
            </a:r>
            <a:r>
              <a:rPr lang="zh-CN" altLang="en-US" sz="1600">
                <a:solidFill>
                  <a:schemeClr val="accent1"/>
                </a:solidFill>
                <a:latin typeface="方正兰亭黑_GBK"/>
                <a:ea typeface="方正兰亭黑_GBK"/>
              </a:rPr>
              <a:t>论文。</a:t>
            </a:r>
            <a:endParaRPr lang="en-US" altLang="zh-CN" sz="1600">
              <a:solidFill>
                <a:schemeClr val="accent1"/>
              </a:solidFill>
              <a:latin typeface="方正兰亭黑_GBK"/>
              <a:ea typeface="方正兰亭黑_GBK"/>
            </a:endParaRPr>
          </a:p>
        </p:txBody>
      </p:sp>
      <p:cxnSp>
        <p:nvCxnSpPr>
          <p:cNvPr id="48" name="直接连接符 47"/>
          <p:cNvCxnSpPr/>
          <p:nvPr/>
        </p:nvCxnSpPr>
        <p:spPr>
          <a:xfrm>
            <a:off x="1401671" y="3330897"/>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560032" y="4100186"/>
            <a:ext cx="686373" cy="686373"/>
            <a:chOff x="6357074" y="1008628"/>
            <a:chExt cx="1676757" cy="1676757"/>
          </a:xfrm>
        </p:grpSpPr>
        <p:sp>
          <p:nvSpPr>
            <p:cNvPr id="50" name="椭圆 49"/>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51" name="椭圆 50"/>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solidFill>
                    <a:prstClr val="white"/>
                  </a:solidFill>
                  <a:latin typeface="+mj-lt"/>
                </a:rPr>
                <a:t>3</a:t>
              </a:r>
              <a:endParaRPr lang="zh-CN" altLang="en-US" sz="1800">
                <a:solidFill>
                  <a:prstClr val="white"/>
                </a:solidFill>
                <a:latin typeface="+mj-lt"/>
              </a:endParaRPr>
            </a:p>
          </p:txBody>
        </p:sp>
      </p:grpSp>
      <p:sp>
        <p:nvSpPr>
          <p:cNvPr id="53" name="矩形 52"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7" y="4125088"/>
            <a:ext cx="9521172" cy="584775"/>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2004</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7</a:t>
            </a:r>
            <a:r>
              <a:rPr lang="zh-CN" altLang="en-US" sz="1600">
                <a:solidFill>
                  <a:schemeClr val="accent1"/>
                </a:solidFill>
                <a:latin typeface="方正兰亭黑_GBK"/>
                <a:ea typeface="方正兰亭黑_GBK"/>
              </a:rPr>
              <a:t>月，</a:t>
            </a:r>
            <a:r>
              <a:rPr lang="en-US" altLang="zh-CN" sz="1600">
                <a:solidFill>
                  <a:schemeClr val="accent1"/>
                </a:solidFill>
                <a:latin typeface="方正兰亭黑_GBK"/>
                <a:ea typeface="方正兰亭黑_GBK"/>
              </a:rPr>
              <a:t>Doug Cutting</a:t>
            </a:r>
            <a:r>
              <a:rPr lang="zh-CN" altLang="en-US" sz="1600">
                <a:solidFill>
                  <a:schemeClr val="accent1"/>
                </a:solidFill>
                <a:latin typeface="方正兰亭黑_GBK"/>
                <a:ea typeface="方正兰亭黑_GBK"/>
              </a:rPr>
              <a:t>和</a:t>
            </a:r>
            <a:r>
              <a:rPr lang="en-US" altLang="zh-CN" sz="1600">
                <a:solidFill>
                  <a:schemeClr val="accent1"/>
                </a:solidFill>
                <a:latin typeface="方正兰亭黑_GBK"/>
                <a:ea typeface="方正兰亭黑_GBK"/>
              </a:rPr>
              <a:t>Mike Cafarella</a:t>
            </a:r>
            <a:r>
              <a:rPr lang="zh-CN" altLang="en-US" sz="1600">
                <a:solidFill>
                  <a:schemeClr val="accent1"/>
                </a:solidFill>
                <a:latin typeface="方正兰亭黑_GBK"/>
                <a:ea typeface="方正兰亭黑_GBK"/>
              </a:rPr>
              <a:t>在</a:t>
            </a:r>
            <a:r>
              <a:rPr lang="en-US" altLang="zh-CN" sz="1600">
                <a:solidFill>
                  <a:schemeClr val="accent1"/>
                </a:solidFill>
                <a:latin typeface="方正兰亭黑_GBK"/>
                <a:ea typeface="方正兰亭黑_GBK"/>
              </a:rPr>
              <a:t>Nutch</a:t>
            </a:r>
            <a:r>
              <a:rPr lang="zh-CN" altLang="en-US" sz="1600">
                <a:solidFill>
                  <a:schemeClr val="accent1"/>
                </a:solidFill>
                <a:latin typeface="方正兰亭黑_GBK"/>
                <a:ea typeface="方正兰亭黑_GBK"/>
              </a:rPr>
              <a:t>中实现了</a:t>
            </a:r>
            <a:endParaRPr lang="en-US" altLang="zh-CN" sz="1600">
              <a:solidFill>
                <a:schemeClr val="accent1"/>
              </a:solidFill>
              <a:latin typeface="方正兰亭黑_GBK"/>
              <a:ea typeface="方正兰亭黑_GBK"/>
            </a:endParaRPr>
          </a:p>
          <a:p>
            <a:pPr fontAlgn="base">
              <a:spcBef>
                <a:spcPct val="0"/>
              </a:spcBef>
              <a:spcAft>
                <a:spcPct val="0"/>
              </a:spcAft>
              <a:defRPr/>
            </a:pPr>
            <a:r>
              <a:rPr lang="zh-CN" altLang="en-US" sz="1600">
                <a:solidFill>
                  <a:schemeClr val="accent1"/>
                </a:solidFill>
                <a:latin typeface="方正兰亭黑_GBK"/>
                <a:ea typeface="方正兰亭黑_GBK"/>
              </a:rPr>
              <a:t>类似</a:t>
            </a:r>
            <a:r>
              <a:rPr lang="en-US" altLang="zh-CN" sz="1600">
                <a:solidFill>
                  <a:schemeClr val="accent1"/>
                </a:solidFill>
                <a:latin typeface="方正兰亭黑_GBK"/>
                <a:ea typeface="方正兰亭黑_GBK"/>
              </a:rPr>
              <a:t>GFS</a:t>
            </a:r>
            <a:r>
              <a:rPr lang="zh-CN" altLang="en-US" sz="1600">
                <a:solidFill>
                  <a:schemeClr val="accent1"/>
                </a:solidFill>
                <a:latin typeface="方正兰亭黑_GBK"/>
                <a:ea typeface="方正兰亭黑_GBK"/>
              </a:rPr>
              <a:t>的功能，即后来</a:t>
            </a:r>
            <a:r>
              <a:rPr lang="en-US" altLang="zh-CN" sz="1600">
                <a:solidFill>
                  <a:schemeClr val="accent1"/>
                </a:solidFill>
                <a:latin typeface="方正兰亭黑_GBK"/>
                <a:ea typeface="方正兰亭黑_GBK"/>
              </a:rPr>
              <a:t>HDFS</a:t>
            </a:r>
            <a:r>
              <a:rPr lang="zh-CN" altLang="en-US" sz="1600">
                <a:solidFill>
                  <a:schemeClr val="accent1"/>
                </a:solidFill>
                <a:latin typeface="方正兰亭黑_GBK"/>
                <a:ea typeface="方正兰亭黑_GBK"/>
              </a:rPr>
              <a:t>的前身。</a:t>
            </a:r>
            <a:endParaRPr lang="en-US" altLang="zh-CN" sz="1600">
              <a:solidFill>
                <a:schemeClr val="accent1"/>
              </a:solidFill>
              <a:latin typeface="方正兰亭黑_GBK"/>
              <a:ea typeface="方正兰亭黑_GBK"/>
            </a:endParaRPr>
          </a:p>
        </p:txBody>
      </p:sp>
      <p:cxnSp>
        <p:nvCxnSpPr>
          <p:cNvPr id="54" name="直接连接符 53"/>
          <p:cNvCxnSpPr/>
          <p:nvPr/>
        </p:nvCxnSpPr>
        <p:spPr>
          <a:xfrm>
            <a:off x="1361285" y="4724743"/>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560032" y="5256760"/>
            <a:ext cx="686373" cy="686373"/>
            <a:chOff x="6357074" y="1008628"/>
            <a:chExt cx="1676757" cy="1676757"/>
          </a:xfrm>
        </p:grpSpPr>
        <p:sp>
          <p:nvSpPr>
            <p:cNvPr id="56" name="椭圆 55"/>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57" name="椭圆 56"/>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solidFill>
                    <a:prstClr val="white"/>
                  </a:solidFill>
                  <a:latin typeface="+mj-lt"/>
                </a:rPr>
                <a:t>4</a:t>
              </a:r>
              <a:endParaRPr lang="zh-CN" altLang="en-US" sz="1800">
                <a:solidFill>
                  <a:prstClr val="white"/>
                </a:solidFill>
                <a:latin typeface="+mj-lt"/>
              </a:endParaRPr>
            </a:p>
          </p:txBody>
        </p:sp>
      </p:grpSp>
      <p:sp>
        <p:nvSpPr>
          <p:cNvPr id="59" name="矩形 5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0598" y="5332335"/>
            <a:ext cx="4690885"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2004</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10</a:t>
            </a:r>
            <a:r>
              <a:rPr lang="zh-CN" altLang="en-US" sz="1600">
                <a:solidFill>
                  <a:schemeClr val="accent1"/>
                </a:solidFill>
                <a:latin typeface="方正兰亭黑_GBK"/>
                <a:ea typeface="方正兰亭黑_GBK"/>
              </a:rPr>
              <a:t>月，</a:t>
            </a:r>
            <a:r>
              <a:rPr lang="en-US" altLang="zh-CN" sz="1600">
                <a:solidFill>
                  <a:schemeClr val="accent1"/>
                </a:solidFill>
                <a:latin typeface="方正兰亭黑_GBK"/>
                <a:ea typeface="方正兰亭黑_GBK"/>
              </a:rPr>
              <a:t>Google</a:t>
            </a:r>
            <a:r>
              <a:rPr lang="zh-CN" altLang="en-US" sz="1600">
                <a:solidFill>
                  <a:schemeClr val="accent1"/>
                </a:solidFill>
                <a:latin typeface="方正兰亭黑_GBK"/>
                <a:ea typeface="方正兰亭黑_GBK"/>
              </a:rPr>
              <a:t>发表了</a:t>
            </a:r>
            <a:r>
              <a:rPr lang="en-US" altLang="zh-CN" sz="1600">
                <a:solidFill>
                  <a:srgbClr val="FF0000"/>
                </a:solidFill>
                <a:latin typeface="方正兰亭黑_GBK"/>
                <a:ea typeface="方正兰亭黑_GBK"/>
              </a:rPr>
              <a:t>MapReduce</a:t>
            </a:r>
            <a:r>
              <a:rPr lang="zh-CN" altLang="en-US" sz="1600">
                <a:solidFill>
                  <a:schemeClr val="accent1"/>
                </a:solidFill>
                <a:latin typeface="方正兰亭黑_GBK"/>
                <a:ea typeface="方正兰亭黑_GBK"/>
              </a:rPr>
              <a:t>论文。</a:t>
            </a:r>
            <a:endParaRPr lang="en-US" altLang="zh-CN" sz="1600">
              <a:solidFill>
                <a:schemeClr val="accent1"/>
              </a:solidFill>
              <a:latin typeface="方正兰亭黑_GBK"/>
              <a:ea typeface="方正兰亭黑_GBK"/>
            </a:endParaRPr>
          </a:p>
        </p:txBody>
      </p:sp>
      <p:cxnSp>
        <p:nvCxnSpPr>
          <p:cNvPr id="60" name="直接连接符 59"/>
          <p:cNvCxnSpPr/>
          <p:nvPr/>
        </p:nvCxnSpPr>
        <p:spPr>
          <a:xfrm>
            <a:off x="1393112" y="5701667"/>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文本框 5"/>
          <p:cNvSpPr txBox="1">
            <a:spLocks noChangeArrowheads="1"/>
          </p:cNvSpPr>
          <p:nvPr/>
        </p:nvSpPr>
        <p:spPr bwMode="auto">
          <a:xfrm>
            <a:off x="1251670" y="244885"/>
            <a:ext cx="1790875"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Hadoop</a:t>
            </a:r>
            <a:r>
              <a:rPr lang="zh-CN" altLang="en-US" sz="2135">
                <a:solidFill>
                  <a:srgbClr val="27506E"/>
                </a:solidFill>
                <a:latin typeface="方正兰亭黑_GBK"/>
                <a:ea typeface="方正兰亭黑_GBK"/>
              </a:rPr>
              <a:t>起源</a:t>
            </a:r>
          </a:p>
        </p:txBody>
      </p:sp>
      <p:cxnSp>
        <p:nvCxnSpPr>
          <p:cNvPr id="32" name="直接连接符 31"/>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a:stretch>
            <a:fillRect/>
          </a:stretch>
        </p:blipFill>
        <p:spPr>
          <a:xfrm>
            <a:off x="7458496" y="1831019"/>
            <a:ext cx="2319587" cy="2977464"/>
          </a:xfrm>
          <a:prstGeom prst="rect">
            <a:avLst/>
          </a:prstGeom>
        </p:spPr>
      </p:pic>
      <p:pic>
        <p:nvPicPr>
          <p:cNvPr id="5" name="图片 4"/>
          <p:cNvPicPr>
            <a:picLocks noChangeAspect="1"/>
          </p:cNvPicPr>
          <p:nvPr/>
        </p:nvPicPr>
        <p:blipFill>
          <a:blip/>
          <a:stretch>
            <a:fillRect/>
          </a:stretch>
        </p:blipFill>
        <p:spPr>
          <a:xfrm>
            <a:off x="9778474" y="1839216"/>
            <a:ext cx="2083767" cy="2969267"/>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9777" y="2211845"/>
            <a:ext cx="1152525" cy="457200"/>
          </a:xfrm>
          <a:prstGeom prst="rect">
            <a:avLst/>
          </a:prstGeom>
        </p:spPr>
      </p:pic>
      <p:pic>
        <p:nvPicPr>
          <p:cNvPr id="8" name="图片 7"/>
          <p:cNvPicPr>
            <a:picLocks noChangeAspect="1"/>
          </p:cNvPicPr>
          <p:nvPr/>
        </p:nvPicPr>
        <p:blipFill>
          <a:blip/>
          <a:stretch>
            <a:fillRect/>
          </a:stretch>
        </p:blipFill>
        <p:spPr>
          <a:xfrm>
            <a:off x="2569695" y="3349070"/>
            <a:ext cx="1188504" cy="4587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568591" y="1787034"/>
            <a:ext cx="686373" cy="686373"/>
            <a:chOff x="6357074" y="1008628"/>
            <a:chExt cx="1676757" cy="1676757"/>
          </a:xfrm>
        </p:grpSpPr>
        <p:sp>
          <p:nvSpPr>
            <p:cNvPr id="38" name="椭圆 37"/>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39" name="椭圆 38"/>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prstClr val="white"/>
                  </a:solidFill>
                  <a:latin typeface="+mj-lt"/>
                </a:rPr>
                <a:t>5</a:t>
              </a:r>
              <a:endParaRPr lang="zh-CN" altLang="en-US" sz="1400">
                <a:solidFill>
                  <a:prstClr val="white"/>
                </a:solidFill>
                <a:latin typeface="+mj-lt"/>
              </a:endParaRPr>
            </a:p>
          </p:txBody>
        </p:sp>
      </p:grpSp>
      <p:sp>
        <p:nvSpPr>
          <p:cNvPr id="41" name="矩形 40"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7" y="1862608"/>
            <a:ext cx="6731843"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2005</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2</a:t>
            </a:r>
            <a:r>
              <a:rPr lang="zh-CN" altLang="en-US" sz="1600">
                <a:solidFill>
                  <a:schemeClr val="accent1"/>
                </a:solidFill>
                <a:latin typeface="方正兰亭黑_GBK"/>
                <a:ea typeface="方正兰亭黑_GBK"/>
              </a:rPr>
              <a:t>月，</a:t>
            </a:r>
            <a:r>
              <a:rPr lang="en-US" altLang="zh-CN" sz="1600">
                <a:solidFill>
                  <a:schemeClr val="accent1"/>
                </a:solidFill>
                <a:latin typeface="方正兰亭黑_GBK"/>
                <a:ea typeface="方正兰亭黑_GBK"/>
              </a:rPr>
              <a:t>Mike Cafarella</a:t>
            </a:r>
            <a:r>
              <a:rPr lang="zh-CN" altLang="en-US" sz="1600">
                <a:solidFill>
                  <a:schemeClr val="accent1"/>
                </a:solidFill>
                <a:latin typeface="方正兰亭黑_GBK"/>
                <a:ea typeface="方正兰亭黑_GBK"/>
              </a:rPr>
              <a:t>在</a:t>
            </a:r>
            <a:r>
              <a:rPr lang="en-US" altLang="zh-CN" sz="1600">
                <a:solidFill>
                  <a:schemeClr val="accent1"/>
                </a:solidFill>
                <a:latin typeface="方正兰亭黑_GBK"/>
                <a:ea typeface="方正兰亭黑_GBK"/>
              </a:rPr>
              <a:t>Nutch</a:t>
            </a:r>
            <a:r>
              <a:rPr lang="zh-CN" altLang="en-US" sz="1600">
                <a:solidFill>
                  <a:schemeClr val="accent1"/>
                </a:solidFill>
                <a:latin typeface="方正兰亭黑_GBK"/>
                <a:ea typeface="方正兰亭黑_GBK"/>
              </a:rPr>
              <a:t>中实现了</a:t>
            </a:r>
            <a:r>
              <a:rPr lang="en-US" altLang="zh-CN" sz="1600">
                <a:solidFill>
                  <a:schemeClr val="accent1"/>
                </a:solidFill>
                <a:latin typeface="方正兰亭黑_GBK"/>
                <a:ea typeface="方正兰亭黑_GBK"/>
              </a:rPr>
              <a:t>MapReduce</a:t>
            </a:r>
            <a:r>
              <a:rPr lang="zh-CN" altLang="en-US" sz="1600">
                <a:solidFill>
                  <a:schemeClr val="accent1"/>
                </a:solidFill>
                <a:latin typeface="方正兰亭黑_GBK"/>
                <a:ea typeface="方正兰亭黑_GBK"/>
              </a:rPr>
              <a:t>的最初版本。</a:t>
            </a:r>
            <a:endParaRPr lang="en-US" altLang="zh-CN" sz="1600">
              <a:solidFill>
                <a:schemeClr val="accent1"/>
              </a:solidFill>
              <a:latin typeface="方正兰亭黑_GBK"/>
              <a:ea typeface="方正兰亭黑_GBK"/>
            </a:endParaRPr>
          </a:p>
        </p:txBody>
      </p:sp>
      <p:cxnSp>
        <p:nvCxnSpPr>
          <p:cNvPr id="42" name="直接连接符 41"/>
          <p:cNvCxnSpPr/>
          <p:nvPr/>
        </p:nvCxnSpPr>
        <p:spPr>
          <a:xfrm>
            <a:off x="1401671" y="2231940"/>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568982" y="2943610"/>
            <a:ext cx="686373" cy="686373"/>
            <a:chOff x="6357074" y="1008628"/>
            <a:chExt cx="1676757" cy="1676757"/>
          </a:xfrm>
        </p:grpSpPr>
        <p:sp>
          <p:nvSpPr>
            <p:cNvPr id="44" name="椭圆 43"/>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45" name="椭圆 44"/>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solidFill>
                    <a:prstClr val="white"/>
                  </a:solidFill>
                  <a:latin typeface="+mj-lt"/>
                </a:rPr>
                <a:t>6</a:t>
              </a:r>
              <a:endParaRPr lang="zh-CN" altLang="en-US" sz="1800">
                <a:solidFill>
                  <a:prstClr val="white"/>
                </a:solidFill>
                <a:latin typeface="+mj-lt"/>
              </a:endParaRPr>
            </a:p>
          </p:txBody>
        </p:sp>
      </p:grpSp>
      <p:sp>
        <p:nvSpPr>
          <p:cNvPr id="47" name="矩形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7" y="2961566"/>
            <a:ext cx="9159733"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2005</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12</a:t>
            </a:r>
            <a:r>
              <a:rPr lang="zh-CN" altLang="en-US" sz="1600">
                <a:solidFill>
                  <a:schemeClr val="accent1"/>
                </a:solidFill>
                <a:latin typeface="方正兰亭黑_GBK"/>
                <a:ea typeface="方正兰亭黑_GBK"/>
              </a:rPr>
              <a:t>月，开源搜索项目</a:t>
            </a:r>
            <a:r>
              <a:rPr lang="en-US" altLang="zh-CN" sz="1600">
                <a:solidFill>
                  <a:schemeClr val="accent1"/>
                </a:solidFill>
                <a:latin typeface="方正兰亭黑_GBK"/>
                <a:ea typeface="方正兰亭黑_GBK"/>
              </a:rPr>
              <a:t>Nutch</a:t>
            </a:r>
            <a:r>
              <a:rPr lang="zh-CN" altLang="en-US" sz="1600">
                <a:solidFill>
                  <a:schemeClr val="accent1"/>
                </a:solidFill>
                <a:latin typeface="方正兰亭黑_GBK"/>
                <a:ea typeface="方正兰亭黑_GBK"/>
              </a:rPr>
              <a:t>移植到新框架，使用</a:t>
            </a:r>
            <a:r>
              <a:rPr lang="en-US" altLang="zh-CN" sz="1600">
                <a:solidFill>
                  <a:schemeClr val="accent1"/>
                </a:solidFill>
                <a:latin typeface="方正兰亭黑_GBK"/>
                <a:ea typeface="方正兰亭黑_GBK"/>
              </a:rPr>
              <a:t>MapReduce</a:t>
            </a:r>
            <a:r>
              <a:rPr lang="zh-CN" altLang="en-US" sz="1600">
                <a:solidFill>
                  <a:schemeClr val="accent1"/>
                </a:solidFill>
                <a:latin typeface="方正兰亭黑_GBK"/>
                <a:ea typeface="方正兰亭黑_GBK"/>
              </a:rPr>
              <a:t>和</a:t>
            </a:r>
            <a:r>
              <a:rPr lang="en-US" altLang="zh-CN" sz="1600">
                <a:solidFill>
                  <a:schemeClr val="accent1"/>
                </a:solidFill>
                <a:latin typeface="方正兰亭黑_GBK"/>
                <a:ea typeface="方正兰亭黑_GBK"/>
              </a:rPr>
              <a:t>NDFS</a:t>
            </a:r>
            <a:r>
              <a:rPr lang="zh-CN" altLang="en-US" sz="1600">
                <a:solidFill>
                  <a:schemeClr val="accent1"/>
                </a:solidFill>
                <a:latin typeface="方正兰亭黑_GBK"/>
                <a:ea typeface="方正兰亭黑_GBK"/>
              </a:rPr>
              <a:t>在</a:t>
            </a:r>
            <a:r>
              <a:rPr lang="en-US" altLang="zh-CN" sz="1600">
                <a:solidFill>
                  <a:schemeClr val="accent1"/>
                </a:solidFill>
                <a:latin typeface="方正兰亭黑_GBK"/>
                <a:ea typeface="方正兰亭黑_GBK"/>
              </a:rPr>
              <a:t>20</a:t>
            </a:r>
            <a:r>
              <a:rPr lang="zh-CN" altLang="en-US" sz="1600">
                <a:solidFill>
                  <a:schemeClr val="accent1"/>
                </a:solidFill>
                <a:latin typeface="方正兰亭黑_GBK"/>
                <a:ea typeface="方正兰亭黑_GBK"/>
              </a:rPr>
              <a:t>个节点稳定运行。</a:t>
            </a:r>
            <a:endParaRPr lang="en-US" altLang="zh-CN" sz="1600">
              <a:solidFill>
                <a:schemeClr val="accent1"/>
              </a:solidFill>
              <a:latin typeface="方正兰亭黑_GBK"/>
              <a:ea typeface="方正兰亭黑_GBK"/>
            </a:endParaRPr>
          </a:p>
        </p:txBody>
      </p:sp>
      <p:cxnSp>
        <p:nvCxnSpPr>
          <p:cNvPr id="48" name="直接连接符 47"/>
          <p:cNvCxnSpPr/>
          <p:nvPr/>
        </p:nvCxnSpPr>
        <p:spPr>
          <a:xfrm>
            <a:off x="1401671" y="3330897"/>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560032" y="4100186"/>
            <a:ext cx="686373" cy="686373"/>
            <a:chOff x="6357074" y="1008628"/>
            <a:chExt cx="1676757" cy="1676757"/>
          </a:xfrm>
        </p:grpSpPr>
        <p:sp>
          <p:nvSpPr>
            <p:cNvPr id="50" name="椭圆 49"/>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51" name="椭圆 50"/>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solidFill>
                    <a:prstClr val="white"/>
                  </a:solidFill>
                  <a:latin typeface="+mj-lt"/>
                </a:rPr>
                <a:t>7</a:t>
              </a:r>
              <a:endParaRPr lang="zh-CN" altLang="en-US" sz="1800">
                <a:solidFill>
                  <a:prstClr val="white"/>
                </a:solidFill>
                <a:latin typeface="+mj-lt"/>
              </a:endParaRPr>
            </a:p>
          </p:txBody>
        </p:sp>
      </p:grpSp>
      <p:sp>
        <p:nvSpPr>
          <p:cNvPr id="53" name="矩形 52"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7" y="4125088"/>
            <a:ext cx="9521172" cy="584775"/>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2006</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1</a:t>
            </a:r>
            <a:r>
              <a:rPr lang="zh-CN" altLang="en-US" sz="1600">
                <a:solidFill>
                  <a:schemeClr val="accent1"/>
                </a:solidFill>
                <a:latin typeface="方正兰亭黑_GBK"/>
                <a:ea typeface="方正兰亭黑_GBK"/>
              </a:rPr>
              <a:t>月，</a:t>
            </a:r>
            <a:r>
              <a:rPr lang="en-US" altLang="zh-CN" sz="1600">
                <a:solidFill>
                  <a:schemeClr val="accent1"/>
                </a:solidFill>
                <a:latin typeface="方正兰亭黑_GBK"/>
                <a:ea typeface="方正兰亭黑_GBK"/>
              </a:rPr>
              <a:t>Doug Cutting</a:t>
            </a:r>
            <a:r>
              <a:rPr lang="zh-CN" altLang="en-US" sz="1600">
                <a:solidFill>
                  <a:schemeClr val="accent1"/>
                </a:solidFill>
                <a:latin typeface="方正兰亭黑_GBK"/>
                <a:ea typeface="方正兰亭黑_GBK"/>
              </a:rPr>
              <a:t>加入雅虎，</a:t>
            </a:r>
            <a:r>
              <a:rPr lang="en-US" altLang="zh-CN" sz="1600">
                <a:solidFill>
                  <a:schemeClr val="accent1"/>
                </a:solidFill>
                <a:latin typeface="方正兰亭黑_GBK"/>
                <a:ea typeface="方正兰亭黑_GBK"/>
              </a:rPr>
              <a:t>Yahoo!</a:t>
            </a:r>
            <a:r>
              <a:rPr lang="zh-CN" altLang="en-US" sz="1600">
                <a:solidFill>
                  <a:schemeClr val="accent1"/>
                </a:solidFill>
                <a:latin typeface="方正兰亭黑_GBK"/>
                <a:ea typeface="方正兰亭黑_GBK"/>
              </a:rPr>
              <a:t>提供一个专门的团队和资源将</a:t>
            </a:r>
            <a:r>
              <a:rPr lang="en-US" altLang="zh-CN" sz="1600">
                <a:solidFill>
                  <a:schemeClr val="accent1"/>
                </a:solidFill>
                <a:latin typeface="方正兰亭黑_GBK"/>
                <a:ea typeface="方正兰亭黑_GBK"/>
              </a:rPr>
              <a:t>Hadoop</a:t>
            </a:r>
            <a:r>
              <a:rPr lang="zh-CN" altLang="en-US" sz="1600">
                <a:solidFill>
                  <a:schemeClr val="accent1"/>
                </a:solidFill>
                <a:latin typeface="方正兰亭黑_GBK"/>
                <a:ea typeface="方正兰亭黑_GBK"/>
              </a:rPr>
              <a:t>发展成一个可在网络上运行的系统。</a:t>
            </a:r>
            <a:endParaRPr lang="en-US" altLang="zh-CN" sz="1600">
              <a:solidFill>
                <a:schemeClr val="accent1"/>
              </a:solidFill>
              <a:latin typeface="方正兰亭黑_GBK"/>
              <a:ea typeface="方正兰亭黑_GBK"/>
            </a:endParaRPr>
          </a:p>
        </p:txBody>
      </p:sp>
      <p:cxnSp>
        <p:nvCxnSpPr>
          <p:cNvPr id="54" name="直接连接符 53"/>
          <p:cNvCxnSpPr/>
          <p:nvPr/>
        </p:nvCxnSpPr>
        <p:spPr>
          <a:xfrm>
            <a:off x="1401671" y="4715144"/>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560032" y="5256760"/>
            <a:ext cx="686373" cy="686373"/>
            <a:chOff x="6357074" y="1008628"/>
            <a:chExt cx="1676757" cy="1676757"/>
          </a:xfrm>
        </p:grpSpPr>
        <p:sp>
          <p:nvSpPr>
            <p:cNvPr id="56" name="椭圆 55"/>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57" name="椭圆 56"/>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solidFill>
                    <a:prstClr val="white"/>
                  </a:solidFill>
                  <a:latin typeface="+mj-lt"/>
                </a:rPr>
                <a:t>8</a:t>
              </a:r>
              <a:endParaRPr lang="zh-CN" altLang="en-US" sz="1800">
                <a:solidFill>
                  <a:prstClr val="white"/>
                </a:solidFill>
                <a:latin typeface="+mj-lt"/>
              </a:endParaRPr>
            </a:p>
          </p:txBody>
        </p:sp>
      </p:grpSp>
      <p:sp>
        <p:nvSpPr>
          <p:cNvPr id="59" name="矩形 5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0598" y="5332335"/>
            <a:ext cx="7946464"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2006</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2</a:t>
            </a:r>
            <a:r>
              <a:rPr lang="zh-CN" altLang="en-US" sz="1600">
                <a:solidFill>
                  <a:schemeClr val="accent1"/>
                </a:solidFill>
                <a:latin typeface="方正兰亭黑_GBK"/>
                <a:ea typeface="方正兰亭黑_GBK"/>
              </a:rPr>
              <a:t>月，</a:t>
            </a:r>
            <a:r>
              <a:rPr lang="en-US" altLang="zh-CN" sz="1600">
                <a:solidFill>
                  <a:schemeClr val="accent1"/>
                </a:solidFill>
                <a:latin typeface="方正兰亭黑_GBK"/>
                <a:ea typeface="方正兰亭黑_GBK"/>
              </a:rPr>
              <a:t>Apache Hadoop</a:t>
            </a:r>
            <a:r>
              <a:rPr lang="zh-CN" altLang="en-US" sz="1600">
                <a:solidFill>
                  <a:schemeClr val="accent1"/>
                </a:solidFill>
                <a:latin typeface="方正兰亭黑_GBK"/>
                <a:ea typeface="方正兰亭黑_GBK"/>
              </a:rPr>
              <a:t>项目正式启动以支持</a:t>
            </a:r>
            <a:r>
              <a:rPr lang="en-US" altLang="zh-CN" sz="1600">
                <a:solidFill>
                  <a:schemeClr val="accent1"/>
                </a:solidFill>
                <a:latin typeface="方正兰亭黑_GBK"/>
                <a:ea typeface="方正兰亭黑_GBK"/>
              </a:rPr>
              <a:t>MapReduce</a:t>
            </a:r>
            <a:r>
              <a:rPr lang="zh-CN" altLang="en-US" sz="1600">
                <a:solidFill>
                  <a:schemeClr val="accent1"/>
                </a:solidFill>
                <a:latin typeface="方正兰亭黑_GBK"/>
                <a:ea typeface="方正兰亭黑_GBK"/>
              </a:rPr>
              <a:t>和</a:t>
            </a:r>
            <a:r>
              <a:rPr lang="en-US" altLang="zh-CN" sz="1600">
                <a:solidFill>
                  <a:schemeClr val="accent1"/>
                </a:solidFill>
                <a:latin typeface="方正兰亭黑_GBK"/>
                <a:ea typeface="方正兰亭黑_GBK"/>
              </a:rPr>
              <a:t>HDFS</a:t>
            </a:r>
            <a:r>
              <a:rPr lang="zh-CN" altLang="en-US" sz="1600">
                <a:solidFill>
                  <a:schemeClr val="accent1"/>
                </a:solidFill>
                <a:latin typeface="方正兰亭黑_GBK"/>
                <a:ea typeface="方正兰亭黑_GBK"/>
              </a:rPr>
              <a:t>的独立发展。</a:t>
            </a:r>
            <a:endParaRPr lang="en-US" altLang="zh-CN" sz="1600">
              <a:solidFill>
                <a:schemeClr val="accent1"/>
              </a:solidFill>
              <a:latin typeface="方正兰亭黑_GBK"/>
              <a:ea typeface="方正兰亭黑_GBK"/>
            </a:endParaRPr>
          </a:p>
        </p:txBody>
      </p:sp>
      <p:cxnSp>
        <p:nvCxnSpPr>
          <p:cNvPr id="60" name="直接连接符 59"/>
          <p:cNvCxnSpPr/>
          <p:nvPr/>
        </p:nvCxnSpPr>
        <p:spPr>
          <a:xfrm>
            <a:off x="1393112" y="5701667"/>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文本框 5"/>
          <p:cNvSpPr txBox="1">
            <a:spLocks noChangeArrowheads="1"/>
          </p:cNvSpPr>
          <p:nvPr/>
        </p:nvSpPr>
        <p:spPr bwMode="auto">
          <a:xfrm>
            <a:off x="1251670" y="244885"/>
            <a:ext cx="1790875"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Hadoop</a:t>
            </a:r>
            <a:r>
              <a:rPr lang="zh-CN" altLang="en-US" sz="2135">
                <a:solidFill>
                  <a:srgbClr val="27506E"/>
                </a:solidFill>
                <a:latin typeface="方正兰亭黑_GBK"/>
                <a:ea typeface="方正兰亭黑_GBK"/>
              </a:rPr>
              <a:t>起源</a:t>
            </a:r>
          </a:p>
        </p:txBody>
      </p:sp>
      <p:cxnSp>
        <p:nvCxnSpPr>
          <p:cNvPr id="32" name="直接连接符 31"/>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a:stretch>
            <a:fillRect/>
          </a:stretch>
        </p:blipFill>
        <p:spPr>
          <a:xfrm>
            <a:off x="3705226" y="4474226"/>
            <a:ext cx="1445241" cy="4712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568591" y="1787034"/>
            <a:ext cx="686373" cy="686373"/>
            <a:chOff x="6357074" y="1008628"/>
            <a:chExt cx="1676757" cy="1676757"/>
          </a:xfrm>
        </p:grpSpPr>
        <p:sp>
          <p:nvSpPr>
            <p:cNvPr id="38" name="椭圆 37"/>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39" name="椭圆 38"/>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prstClr val="white"/>
                  </a:solidFill>
                  <a:latin typeface="+mj-lt"/>
                </a:rPr>
                <a:t>9</a:t>
              </a:r>
              <a:endParaRPr lang="zh-CN" altLang="en-US" sz="1400">
                <a:solidFill>
                  <a:prstClr val="white"/>
                </a:solidFill>
                <a:latin typeface="+mj-lt"/>
              </a:endParaRPr>
            </a:p>
          </p:txBody>
        </p:sp>
      </p:grpSp>
      <p:sp>
        <p:nvSpPr>
          <p:cNvPr id="41" name="矩形 40"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7" y="1862608"/>
            <a:ext cx="5651905"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2006</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3</a:t>
            </a:r>
            <a:r>
              <a:rPr lang="zh-CN" altLang="en-US" sz="1600">
                <a:solidFill>
                  <a:schemeClr val="accent1"/>
                </a:solidFill>
                <a:latin typeface="方正兰亭黑_GBK"/>
                <a:ea typeface="方正兰亭黑_GBK"/>
              </a:rPr>
              <a:t>月，</a:t>
            </a:r>
            <a:r>
              <a:rPr lang="en-US" altLang="zh-CN" sz="1600">
                <a:solidFill>
                  <a:schemeClr val="accent1"/>
                </a:solidFill>
                <a:latin typeface="方正兰亭黑_GBK"/>
                <a:ea typeface="方正兰亭黑_GBK"/>
              </a:rPr>
              <a:t>Yahoo!</a:t>
            </a:r>
            <a:r>
              <a:rPr lang="zh-CN" altLang="en-US" sz="1600">
                <a:solidFill>
                  <a:schemeClr val="accent1"/>
                </a:solidFill>
                <a:latin typeface="方正兰亭黑_GBK"/>
                <a:ea typeface="方正兰亭黑_GBK"/>
              </a:rPr>
              <a:t>建设了第一个</a:t>
            </a:r>
            <a:r>
              <a:rPr lang="en-US" altLang="zh-CN" sz="1600">
                <a:solidFill>
                  <a:schemeClr val="accent1"/>
                </a:solidFill>
                <a:latin typeface="方正兰亭黑_GBK"/>
                <a:ea typeface="方正兰亭黑_GBK"/>
              </a:rPr>
              <a:t>Hadoop</a:t>
            </a:r>
            <a:r>
              <a:rPr lang="zh-CN" altLang="en-US" sz="1600">
                <a:solidFill>
                  <a:schemeClr val="accent1"/>
                </a:solidFill>
                <a:latin typeface="方正兰亭黑_GBK"/>
                <a:ea typeface="方正兰亭黑_GBK"/>
              </a:rPr>
              <a:t>集群用于开发。</a:t>
            </a:r>
            <a:endParaRPr lang="en-US" altLang="zh-CN" sz="1600">
              <a:solidFill>
                <a:schemeClr val="accent1"/>
              </a:solidFill>
              <a:latin typeface="方正兰亭黑_GBK"/>
              <a:ea typeface="方正兰亭黑_GBK"/>
            </a:endParaRPr>
          </a:p>
        </p:txBody>
      </p:sp>
      <p:cxnSp>
        <p:nvCxnSpPr>
          <p:cNvPr id="42" name="直接连接符 41"/>
          <p:cNvCxnSpPr/>
          <p:nvPr/>
        </p:nvCxnSpPr>
        <p:spPr>
          <a:xfrm>
            <a:off x="1401671" y="2231940"/>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568982" y="2943610"/>
            <a:ext cx="686373" cy="686373"/>
            <a:chOff x="6357074" y="1008628"/>
            <a:chExt cx="1676757" cy="1676757"/>
          </a:xfrm>
        </p:grpSpPr>
        <p:sp>
          <p:nvSpPr>
            <p:cNvPr id="44" name="椭圆 43"/>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45" name="椭圆 44"/>
            <p:cNvSpPr/>
            <p:nvPr/>
          </p:nvSpPr>
          <p:spPr>
            <a:xfrm>
              <a:off x="6552149" y="1193250"/>
              <a:ext cx="1307514" cy="1307514"/>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prstClr val="white"/>
                  </a:solidFill>
                  <a:latin typeface="+mj-lt"/>
                </a:rPr>
                <a:t>10</a:t>
              </a:r>
              <a:endParaRPr lang="zh-CN" altLang="en-US" sz="1200">
                <a:solidFill>
                  <a:prstClr val="white"/>
                </a:solidFill>
                <a:latin typeface="+mj-lt"/>
              </a:endParaRPr>
            </a:p>
          </p:txBody>
        </p:sp>
      </p:grpSp>
      <p:sp>
        <p:nvSpPr>
          <p:cNvPr id="47" name="矩形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8" y="2961566"/>
            <a:ext cx="4185712"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2006</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4</a:t>
            </a:r>
            <a:r>
              <a:rPr lang="zh-CN" altLang="en-US" sz="1600">
                <a:solidFill>
                  <a:schemeClr val="accent1"/>
                </a:solidFill>
                <a:latin typeface="方正兰亭黑_GBK"/>
                <a:ea typeface="方正兰亭黑_GBK"/>
              </a:rPr>
              <a:t>月，第一个</a:t>
            </a:r>
            <a:r>
              <a:rPr lang="en-US" altLang="zh-CN" sz="1600">
                <a:solidFill>
                  <a:schemeClr val="accent1"/>
                </a:solidFill>
                <a:latin typeface="方正兰亭黑_GBK"/>
                <a:ea typeface="方正兰亭黑_GBK"/>
              </a:rPr>
              <a:t>Apache Hadoop</a:t>
            </a:r>
            <a:r>
              <a:rPr lang="zh-CN" altLang="en-US" sz="1600">
                <a:solidFill>
                  <a:schemeClr val="accent1"/>
                </a:solidFill>
                <a:latin typeface="方正兰亭黑_GBK"/>
                <a:ea typeface="方正兰亭黑_GBK"/>
              </a:rPr>
              <a:t>发布。</a:t>
            </a:r>
            <a:endParaRPr lang="en-US" altLang="zh-CN" sz="1600">
              <a:solidFill>
                <a:schemeClr val="accent1"/>
              </a:solidFill>
              <a:latin typeface="方正兰亭黑_GBK"/>
              <a:ea typeface="方正兰亭黑_GBK"/>
            </a:endParaRPr>
          </a:p>
        </p:txBody>
      </p:sp>
      <p:cxnSp>
        <p:nvCxnSpPr>
          <p:cNvPr id="48" name="直接连接符 47"/>
          <p:cNvCxnSpPr/>
          <p:nvPr/>
        </p:nvCxnSpPr>
        <p:spPr>
          <a:xfrm>
            <a:off x="1401671" y="3330897"/>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560032" y="4100186"/>
            <a:ext cx="686373" cy="686373"/>
            <a:chOff x="6357074" y="1008628"/>
            <a:chExt cx="1676757" cy="1676757"/>
          </a:xfrm>
        </p:grpSpPr>
        <p:sp>
          <p:nvSpPr>
            <p:cNvPr id="50" name="椭圆 49"/>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51" name="椭圆 50"/>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prstClr val="white"/>
                  </a:solidFill>
                  <a:latin typeface="+mj-lt"/>
                </a:rPr>
                <a:t>11</a:t>
              </a:r>
              <a:endParaRPr lang="zh-CN" altLang="en-US" sz="1200">
                <a:solidFill>
                  <a:prstClr val="white"/>
                </a:solidFill>
                <a:latin typeface="+mj-lt"/>
              </a:endParaRPr>
            </a:p>
          </p:txBody>
        </p:sp>
      </p:grpSp>
      <p:sp>
        <p:nvSpPr>
          <p:cNvPr id="53" name="矩形 52"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7" y="4125088"/>
            <a:ext cx="7039271"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2006</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11</a:t>
            </a:r>
            <a:r>
              <a:rPr lang="zh-CN" altLang="en-US" sz="1600">
                <a:solidFill>
                  <a:schemeClr val="accent1"/>
                </a:solidFill>
                <a:latin typeface="方正兰亭黑_GBK"/>
                <a:ea typeface="方正兰亭黑_GBK"/>
              </a:rPr>
              <a:t>月，</a:t>
            </a:r>
            <a:r>
              <a:rPr lang="en-US" altLang="zh-CN" sz="1600">
                <a:solidFill>
                  <a:schemeClr val="accent1"/>
                </a:solidFill>
                <a:latin typeface="方正兰亭黑_GBK"/>
                <a:ea typeface="方正兰亭黑_GBK"/>
              </a:rPr>
              <a:t>Google</a:t>
            </a:r>
            <a:r>
              <a:rPr lang="zh-CN" altLang="en-US" sz="1600">
                <a:solidFill>
                  <a:schemeClr val="accent1"/>
                </a:solidFill>
                <a:latin typeface="方正兰亭黑_GBK"/>
                <a:ea typeface="方正兰亭黑_GBK"/>
              </a:rPr>
              <a:t>发表了</a:t>
            </a:r>
            <a:r>
              <a:rPr lang="en-US" altLang="zh-CN" sz="1600">
                <a:solidFill>
                  <a:srgbClr val="FF0000"/>
                </a:solidFill>
                <a:latin typeface="方正兰亭黑_GBK"/>
                <a:ea typeface="方正兰亭黑_GBK"/>
              </a:rPr>
              <a:t>Bigtable</a:t>
            </a:r>
            <a:r>
              <a:rPr lang="zh-CN" altLang="en-US" sz="1600">
                <a:solidFill>
                  <a:schemeClr val="accent1"/>
                </a:solidFill>
                <a:latin typeface="方正兰亭黑_GBK"/>
                <a:ea typeface="方正兰亭黑_GBK"/>
              </a:rPr>
              <a:t>论文，这最终激发了</a:t>
            </a:r>
            <a:r>
              <a:rPr lang="en-US" altLang="zh-CN" sz="1600">
                <a:solidFill>
                  <a:schemeClr val="accent1"/>
                </a:solidFill>
                <a:latin typeface="方正兰亭黑_GBK"/>
                <a:ea typeface="方正兰亭黑_GBK"/>
              </a:rPr>
              <a:t>Hbase</a:t>
            </a:r>
            <a:r>
              <a:rPr lang="zh-CN" altLang="en-US" sz="1600">
                <a:solidFill>
                  <a:schemeClr val="accent1"/>
                </a:solidFill>
                <a:latin typeface="方正兰亭黑_GBK"/>
                <a:ea typeface="方正兰亭黑_GBK"/>
              </a:rPr>
              <a:t>的创建。</a:t>
            </a:r>
            <a:endParaRPr lang="en-US" altLang="zh-CN" sz="1600">
              <a:solidFill>
                <a:schemeClr val="accent1"/>
              </a:solidFill>
              <a:latin typeface="方正兰亭黑_GBK"/>
              <a:ea typeface="方正兰亭黑_GBK"/>
            </a:endParaRPr>
          </a:p>
        </p:txBody>
      </p:sp>
      <p:cxnSp>
        <p:nvCxnSpPr>
          <p:cNvPr id="54" name="直接连接符 53"/>
          <p:cNvCxnSpPr/>
          <p:nvPr/>
        </p:nvCxnSpPr>
        <p:spPr>
          <a:xfrm>
            <a:off x="1401671" y="4470778"/>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560032" y="5256760"/>
            <a:ext cx="686373" cy="686373"/>
            <a:chOff x="6357074" y="1008628"/>
            <a:chExt cx="1676757" cy="1676757"/>
          </a:xfrm>
        </p:grpSpPr>
        <p:sp>
          <p:nvSpPr>
            <p:cNvPr id="56" name="椭圆 55"/>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57" name="椭圆 56"/>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prstClr val="white"/>
                  </a:solidFill>
                  <a:latin typeface="+mj-lt"/>
                </a:rPr>
                <a:t>12</a:t>
              </a:r>
              <a:endParaRPr lang="zh-CN" altLang="en-US" sz="1100">
                <a:solidFill>
                  <a:prstClr val="white"/>
                </a:solidFill>
                <a:latin typeface="+mj-lt"/>
              </a:endParaRPr>
            </a:p>
          </p:txBody>
        </p:sp>
      </p:grpSp>
      <p:sp>
        <p:nvSpPr>
          <p:cNvPr id="59" name="矩形 5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0598" y="5332335"/>
            <a:ext cx="6898057"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2007</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10</a:t>
            </a:r>
            <a:r>
              <a:rPr lang="zh-CN" altLang="en-US" sz="1600">
                <a:solidFill>
                  <a:schemeClr val="accent1"/>
                </a:solidFill>
                <a:latin typeface="方正兰亭黑_GBK"/>
                <a:ea typeface="方正兰亭黑_GBK"/>
              </a:rPr>
              <a:t>月，第一个</a:t>
            </a:r>
            <a:r>
              <a:rPr lang="en-US" altLang="zh-CN" sz="1600">
                <a:solidFill>
                  <a:schemeClr val="accent1"/>
                </a:solidFill>
                <a:latin typeface="方正兰亭黑_GBK"/>
                <a:ea typeface="方正兰亭黑_GBK"/>
              </a:rPr>
              <a:t>Hadoop</a:t>
            </a:r>
            <a:r>
              <a:rPr lang="zh-CN" altLang="en-US" sz="1600">
                <a:solidFill>
                  <a:schemeClr val="accent1"/>
                </a:solidFill>
                <a:latin typeface="方正兰亭黑_GBK"/>
                <a:ea typeface="方正兰亭黑_GBK"/>
              </a:rPr>
              <a:t>用户组会议召开，社区贡献开始急剧上升。</a:t>
            </a:r>
            <a:endParaRPr lang="en-US" altLang="zh-CN" sz="1600">
              <a:solidFill>
                <a:schemeClr val="accent1"/>
              </a:solidFill>
              <a:latin typeface="方正兰亭黑_GBK"/>
              <a:ea typeface="方正兰亭黑_GBK"/>
            </a:endParaRPr>
          </a:p>
        </p:txBody>
      </p:sp>
      <p:cxnSp>
        <p:nvCxnSpPr>
          <p:cNvPr id="60" name="直接连接符 59"/>
          <p:cNvCxnSpPr/>
          <p:nvPr/>
        </p:nvCxnSpPr>
        <p:spPr>
          <a:xfrm>
            <a:off x="1393112" y="5701667"/>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文本框 5"/>
          <p:cNvSpPr txBox="1">
            <a:spLocks noChangeArrowheads="1"/>
          </p:cNvSpPr>
          <p:nvPr/>
        </p:nvSpPr>
        <p:spPr bwMode="auto">
          <a:xfrm>
            <a:off x="1251670" y="244885"/>
            <a:ext cx="1790875"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Hadoop</a:t>
            </a:r>
            <a:r>
              <a:rPr lang="zh-CN" altLang="en-US" sz="2135">
                <a:solidFill>
                  <a:srgbClr val="27506E"/>
                </a:solidFill>
                <a:latin typeface="方正兰亭黑_GBK"/>
                <a:ea typeface="方正兰亭黑_GBK"/>
              </a:rPr>
              <a:t>起源</a:t>
            </a:r>
          </a:p>
        </p:txBody>
      </p:sp>
      <p:cxnSp>
        <p:nvCxnSpPr>
          <p:cNvPr id="32" name="直接连接符 31"/>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a:extLst>
              <a:ext uri="{28A0092B-C50C-407E-A947-70E740481C1C}">
                <a14:useLocalDpi xmlns:a14="http://schemas.microsoft.com/office/drawing/2010/main" val="0"/>
              </a:ext>
            </a:extLst>
          </a:blip>
          <a:stretch>
            <a:fillRect/>
          </a:stretch>
        </p:blipFill>
        <p:spPr>
          <a:xfrm>
            <a:off x="5667485" y="2712275"/>
            <a:ext cx="3568700" cy="901700"/>
          </a:xfrm>
          <a:prstGeom prst="rect">
            <a:avLst/>
          </a:prstGeom>
        </p:spPr>
      </p:pic>
      <p:pic>
        <p:nvPicPr>
          <p:cNvPr id="7" name="图片 6"/>
          <p:cNvPicPr>
            <a:picLocks noChangeAspect="1"/>
          </p:cNvPicPr>
          <p:nvPr/>
        </p:nvPicPr>
        <p:blipFill>
          <a:blip cstate="print">
            <a:extLst>
              <a:ext uri="{28A0092B-C50C-407E-A947-70E740481C1C}">
                <a14:useLocalDpi xmlns:a14="http://schemas.microsoft.com/office/drawing/2010/main" val="0"/>
              </a:ext>
            </a:extLst>
          </a:blip>
          <a:stretch>
            <a:fillRect/>
          </a:stretch>
        </p:blipFill>
        <p:spPr>
          <a:xfrm>
            <a:off x="8216462" y="4093152"/>
            <a:ext cx="1333061" cy="74984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568591" y="1787034"/>
            <a:ext cx="686373" cy="686373"/>
            <a:chOff x="6357074" y="1008628"/>
            <a:chExt cx="1676757" cy="1676757"/>
          </a:xfrm>
        </p:grpSpPr>
        <p:sp>
          <p:nvSpPr>
            <p:cNvPr id="38" name="椭圆 37"/>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39" name="椭圆 38"/>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prstClr val="white"/>
                  </a:solidFill>
                  <a:latin typeface="+mj-lt"/>
                </a:rPr>
                <a:t>13</a:t>
              </a:r>
              <a:endParaRPr lang="zh-CN" altLang="en-US" sz="1050">
                <a:solidFill>
                  <a:prstClr val="white"/>
                </a:solidFill>
                <a:latin typeface="+mj-lt"/>
              </a:endParaRPr>
            </a:p>
          </p:txBody>
        </p:sp>
      </p:grpSp>
      <p:sp>
        <p:nvSpPr>
          <p:cNvPr id="41" name="矩形 40"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8" y="1862608"/>
            <a:ext cx="4272422"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2007</a:t>
            </a:r>
            <a:r>
              <a:rPr lang="zh-CN" altLang="en-US" sz="1600">
                <a:solidFill>
                  <a:schemeClr val="accent1"/>
                </a:solidFill>
                <a:latin typeface="方正兰亭黑_GBK"/>
                <a:ea typeface="方正兰亭黑_GBK"/>
              </a:rPr>
              <a:t>年，百度开始使用</a:t>
            </a:r>
            <a:r>
              <a:rPr lang="en-US" altLang="zh-CN" sz="1600">
                <a:solidFill>
                  <a:schemeClr val="accent1"/>
                </a:solidFill>
                <a:latin typeface="方正兰亭黑_GBK"/>
                <a:ea typeface="方正兰亭黑_GBK"/>
              </a:rPr>
              <a:t>Hadoop</a:t>
            </a:r>
            <a:r>
              <a:rPr lang="zh-CN" altLang="en-US" sz="1600">
                <a:solidFill>
                  <a:schemeClr val="accent1"/>
                </a:solidFill>
                <a:latin typeface="方正兰亭黑_GBK"/>
                <a:ea typeface="方正兰亭黑_GBK"/>
              </a:rPr>
              <a:t>做离线处理。</a:t>
            </a:r>
            <a:endParaRPr lang="en-US" altLang="zh-CN" sz="1600">
              <a:solidFill>
                <a:schemeClr val="accent1"/>
              </a:solidFill>
              <a:latin typeface="方正兰亭黑_GBK"/>
              <a:ea typeface="方正兰亭黑_GBK"/>
            </a:endParaRPr>
          </a:p>
        </p:txBody>
      </p:sp>
      <p:cxnSp>
        <p:nvCxnSpPr>
          <p:cNvPr id="42" name="直接连接符 41"/>
          <p:cNvCxnSpPr/>
          <p:nvPr/>
        </p:nvCxnSpPr>
        <p:spPr>
          <a:xfrm>
            <a:off x="1401671" y="2231940"/>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568982" y="2943610"/>
            <a:ext cx="686373" cy="686373"/>
            <a:chOff x="6357074" y="1008628"/>
            <a:chExt cx="1676757" cy="1676757"/>
          </a:xfrm>
        </p:grpSpPr>
        <p:sp>
          <p:nvSpPr>
            <p:cNvPr id="44" name="椭圆 43"/>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45" name="椭圆 44"/>
            <p:cNvSpPr/>
            <p:nvPr/>
          </p:nvSpPr>
          <p:spPr>
            <a:xfrm>
              <a:off x="6552149" y="1193250"/>
              <a:ext cx="1307514" cy="1307514"/>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prstClr val="white"/>
                  </a:solidFill>
                  <a:latin typeface="+mj-lt"/>
                </a:rPr>
                <a:t>14</a:t>
              </a:r>
              <a:endParaRPr lang="zh-CN" altLang="en-US" sz="1200">
                <a:solidFill>
                  <a:prstClr val="white"/>
                </a:solidFill>
                <a:latin typeface="+mj-lt"/>
              </a:endParaRPr>
            </a:p>
          </p:txBody>
        </p:sp>
      </p:grpSp>
      <p:sp>
        <p:nvSpPr>
          <p:cNvPr id="47" name="矩形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8" y="2961566"/>
            <a:ext cx="5714966"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2007</a:t>
            </a:r>
            <a:r>
              <a:rPr lang="zh-CN" altLang="en-US" sz="1600">
                <a:solidFill>
                  <a:schemeClr val="accent1"/>
                </a:solidFill>
                <a:latin typeface="方正兰亭黑_GBK"/>
                <a:ea typeface="方正兰亭黑_GBK"/>
              </a:rPr>
              <a:t>年，中国移动开始在“大云”研究中使用</a:t>
            </a:r>
            <a:r>
              <a:rPr lang="en-US" altLang="zh-CN" sz="1600">
                <a:solidFill>
                  <a:schemeClr val="accent1"/>
                </a:solidFill>
                <a:latin typeface="方正兰亭黑_GBK"/>
                <a:ea typeface="方正兰亭黑_GBK"/>
              </a:rPr>
              <a:t>Hadoop</a:t>
            </a:r>
            <a:r>
              <a:rPr lang="zh-CN" altLang="en-US" sz="1600">
                <a:solidFill>
                  <a:schemeClr val="accent1"/>
                </a:solidFill>
                <a:latin typeface="方正兰亭黑_GBK"/>
                <a:ea typeface="方正兰亭黑_GBK"/>
              </a:rPr>
              <a:t>技术。</a:t>
            </a:r>
            <a:endParaRPr lang="en-US" altLang="zh-CN" sz="1600">
              <a:solidFill>
                <a:schemeClr val="accent1"/>
              </a:solidFill>
              <a:latin typeface="方正兰亭黑_GBK"/>
              <a:ea typeface="方正兰亭黑_GBK"/>
            </a:endParaRPr>
          </a:p>
        </p:txBody>
      </p:sp>
      <p:cxnSp>
        <p:nvCxnSpPr>
          <p:cNvPr id="48" name="直接连接符 47"/>
          <p:cNvCxnSpPr/>
          <p:nvPr/>
        </p:nvCxnSpPr>
        <p:spPr>
          <a:xfrm>
            <a:off x="1401671" y="3330897"/>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560032" y="4100186"/>
            <a:ext cx="686373" cy="686373"/>
            <a:chOff x="6357074" y="1008628"/>
            <a:chExt cx="1676757" cy="1676757"/>
          </a:xfrm>
        </p:grpSpPr>
        <p:sp>
          <p:nvSpPr>
            <p:cNvPr id="50" name="椭圆 49"/>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51" name="椭圆 50"/>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prstClr val="white"/>
                  </a:solidFill>
                  <a:latin typeface="+mj-lt"/>
                </a:rPr>
                <a:t>15</a:t>
              </a:r>
              <a:endParaRPr lang="zh-CN" altLang="en-US" sz="1200">
                <a:solidFill>
                  <a:prstClr val="white"/>
                </a:solidFill>
                <a:latin typeface="+mj-lt"/>
              </a:endParaRPr>
            </a:p>
          </p:txBody>
        </p:sp>
      </p:grpSp>
      <p:sp>
        <p:nvSpPr>
          <p:cNvPr id="53" name="矩形 52"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7" y="4125088"/>
            <a:ext cx="8820774"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2008</a:t>
            </a:r>
            <a:r>
              <a:rPr lang="zh-CN" altLang="en-US" sz="1600">
                <a:solidFill>
                  <a:schemeClr val="accent1"/>
                </a:solidFill>
                <a:latin typeface="方正兰亭黑_GBK"/>
                <a:ea typeface="方正兰亭黑_GBK"/>
              </a:rPr>
              <a:t>年，淘宝开始投入研究基于</a:t>
            </a:r>
            <a:r>
              <a:rPr lang="en-US" altLang="zh-CN" sz="1600">
                <a:solidFill>
                  <a:schemeClr val="accent1"/>
                </a:solidFill>
                <a:latin typeface="方正兰亭黑_GBK"/>
                <a:ea typeface="方正兰亭黑_GBK"/>
              </a:rPr>
              <a:t>Hadoop</a:t>
            </a:r>
            <a:r>
              <a:rPr lang="zh-CN" altLang="en-US" sz="1600">
                <a:solidFill>
                  <a:schemeClr val="accent1"/>
                </a:solidFill>
                <a:latin typeface="方正兰亭黑_GBK"/>
                <a:ea typeface="方正兰亭黑_GBK"/>
              </a:rPr>
              <a:t>的系统</a:t>
            </a:r>
            <a:r>
              <a:rPr lang="en-US" altLang="zh-CN" sz="1600">
                <a:solidFill>
                  <a:schemeClr val="accent1"/>
                </a:solidFill>
                <a:latin typeface="方正兰亭黑_GBK"/>
                <a:ea typeface="方正兰亭黑_GBK"/>
              </a:rPr>
              <a:t>——</a:t>
            </a:r>
            <a:r>
              <a:rPr lang="zh-CN" altLang="en-US" sz="1600">
                <a:solidFill>
                  <a:schemeClr val="accent1"/>
                </a:solidFill>
                <a:latin typeface="方正兰亭黑_GBK"/>
                <a:ea typeface="方正兰亭黑_GBK"/>
              </a:rPr>
              <a:t>云梯，并将其用于处理电子商务相关数据。</a:t>
            </a:r>
            <a:endParaRPr lang="en-US" altLang="zh-CN" sz="1600">
              <a:solidFill>
                <a:schemeClr val="accent1"/>
              </a:solidFill>
              <a:latin typeface="方正兰亭黑_GBK"/>
              <a:ea typeface="方正兰亭黑_GBK"/>
            </a:endParaRPr>
          </a:p>
        </p:txBody>
      </p:sp>
      <p:cxnSp>
        <p:nvCxnSpPr>
          <p:cNvPr id="54" name="直接连接符 53"/>
          <p:cNvCxnSpPr/>
          <p:nvPr/>
        </p:nvCxnSpPr>
        <p:spPr>
          <a:xfrm>
            <a:off x="1401671" y="4470778"/>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560032" y="5256760"/>
            <a:ext cx="686373" cy="686373"/>
            <a:chOff x="6357074" y="1008628"/>
            <a:chExt cx="1676757" cy="1676757"/>
          </a:xfrm>
        </p:grpSpPr>
        <p:sp>
          <p:nvSpPr>
            <p:cNvPr id="56" name="椭圆 55"/>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57" name="椭圆 56"/>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prstClr val="white"/>
                  </a:solidFill>
                  <a:latin typeface="+mj-lt"/>
                </a:rPr>
                <a:t>16</a:t>
              </a:r>
              <a:endParaRPr lang="zh-CN" altLang="en-US" sz="1100">
                <a:solidFill>
                  <a:prstClr val="white"/>
                </a:solidFill>
                <a:latin typeface="+mj-lt"/>
              </a:endParaRPr>
            </a:p>
          </p:txBody>
        </p:sp>
      </p:grpSp>
      <p:sp>
        <p:nvSpPr>
          <p:cNvPr id="59" name="矩形 5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0598" y="5332335"/>
            <a:ext cx="4446519"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2008</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1</a:t>
            </a:r>
            <a:r>
              <a:rPr lang="zh-CN" altLang="en-US" sz="1600">
                <a:solidFill>
                  <a:schemeClr val="accent1"/>
                </a:solidFill>
                <a:latin typeface="方正兰亭黑_GBK"/>
                <a:ea typeface="方正兰亭黑_GBK"/>
              </a:rPr>
              <a:t>月，</a:t>
            </a:r>
            <a:r>
              <a:rPr lang="en-US" altLang="zh-CN" sz="1600">
                <a:solidFill>
                  <a:schemeClr val="accent1"/>
                </a:solidFill>
                <a:latin typeface="方正兰亭黑_GBK"/>
                <a:ea typeface="方正兰亭黑_GBK"/>
              </a:rPr>
              <a:t>Hadoop</a:t>
            </a:r>
            <a:r>
              <a:rPr lang="zh-CN" altLang="en-US" sz="1600">
                <a:solidFill>
                  <a:schemeClr val="accent1"/>
                </a:solidFill>
                <a:latin typeface="方正兰亭黑_GBK"/>
                <a:ea typeface="方正兰亭黑_GBK"/>
              </a:rPr>
              <a:t>成为</a:t>
            </a:r>
            <a:r>
              <a:rPr lang="en-US" altLang="zh-CN" sz="1600">
                <a:solidFill>
                  <a:schemeClr val="accent1"/>
                </a:solidFill>
                <a:latin typeface="方正兰亭黑_GBK"/>
                <a:ea typeface="方正兰亭黑_GBK"/>
              </a:rPr>
              <a:t>Apache</a:t>
            </a:r>
            <a:r>
              <a:rPr lang="zh-CN" altLang="en-US" sz="1600">
                <a:solidFill>
                  <a:schemeClr val="accent1"/>
                </a:solidFill>
                <a:latin typeface="方正兰亭黑_GBK"/>
                <a:ea typeface="方正兰亭黑_GBK"/>
              </a:rPr>
              <a:t>顶级项目。</a:t>
            </a:r>
            <a:endParaRPr lang="en-US" altLang="zh-CN" sz="1600">
              <a:solidFill>
                <a:schemeClr val="accent1"/>
              </a:solidFill>
              <a:latin typeface="方正兰亭黑_GBK"/>
              <a:ea typeface="方正兰亭黑_GBK"/>
            </a:endParaRPr>
          </a:p>
        </p:txBody>
      </p:sp>
      <p:cxnSp>
        <p:nvCxnSpPr>
          <p:cNvPr id="60" name="直接连接符 59"/>
          <p:cNvCxnSpPr/>
          <p:nvPr/>
        </p:nvCxnSpPr>
        <p:spPr>
          <a:xfrm>
            <a:off x="1393112" y="5701667"/>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文本框 5"/>
          <p:cNvSpPr txBox="1">
            <a:spLocks noChangeArrowheads="1"/>
          </p:cNvSpPr>
          <p:nvPr/>
        </p:nvSpPr>
        <p:spPr bwMode="auto">
          <a:xfrm>
            <a:off x="1251670" y="244885"/>
            <a:ext cx="1790875"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Hadoop</a:t>
            </a:r>
            <a:r>
              <a:rPr lang="zh-CN" altLang="en-US" sz="2135">
                <a:solidFill>
                  <a:srgbClr val="27506E"/>
                </a:solidFill>
                <a:latin typeface="方正兰亭黑_GBK"/>
                <a:ea typeface="方正兰亭黑_GBK"/>
              </a:rPr>
              <a:t>起源</a:t>
            </a:r>
          </a:p>
        </p:txBody>
      </p:sp>
      <p:cxnSp>
        <p:nvCxnSpPr>
          <p:cNvPr id="32" name="直接连接符 31"/>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8529" y="2179954"/>
            <a:ext cx="894016" cy="55414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5089" y="3330898"/>
            <a:ext cx="1637852" cy="299086"/>
          </a:xfrm>
          <a:prstGeom prst="rect">
            <a:avLst/>
          </a:prstGeom>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55090" y="4494232"/>
            <a:ext cx="787456" cy="3496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文本框 5"/>
          <p:cNvSpPr txBox="1">
            <a:spLocks noChangeArrowheads="1"/>
          </p:cNvSpPr>
          <p:nvPr/>
        </p:nvSpPr>
        <p:spPr bwMode="auto">
          <a:xfrm>
            <a:off x="1224994" y="2892099"/>
            <a:ext cx="182614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3200" b="1">
                <a:solidFill>
                  <a:schemeClr val="accent1"/>
                </a:solidFill>
                <a:latin typeface="方正兰亭黑_GBK"/>
                <a:ea typeface="方正兰亭黑_GBK"/>
              </a:rPr>
              <a:t>课程目标</a:t>
            </a:r>
          </a:p>
        </p:txBody>
      </p:sp>
      <p:sp>
        <p:nvSpPr>
          <p:cNvPr id="29" name="矩形 28"/>
          <p:cNvSpPr/>
          <p:nvPr/>
        </p:nvSpPr>
        <p:spPr>
          <a:xfrm>
            <a:off x="776367" y="3523059"/>
            <a:ext cx="4498667" cy="340093"/>
          </a:xfrm>
          <a:prstGeom prst="rect">
            <a:avLst/>
          </a:prstGeom>
        </p:spPr>
        <p:txBody>
          <a:bodyPr wrap="square">
            <a:spAutoFit/>
          </a:bodyPr>
          <a:lstStyle/>
          <a:p>
            <a:pPr>
              <a:lnSpc>
                <a:spcPct val="150000"/>
              </a:lnSpc>
            </a:pPr>
            <a:r>
              <a:rPr lang="zh-CN" altLang="en-US" sz="1200">
                <a:solidFill>
                  <a:prstClr val="black">
                    <a:lumMod val="85000"/>
                    <a:lumOff val="15000"/>
                  </a:prstClr>
                </a:solidFill>
              </a:rPr>
              <a:t>历史、架构、组件、策略、流程、实战</a:t>
            </a:r>
            <a:endParaRPr lang="zh-CN" altLang="en-US" sz="1465"/>
          </a:p>
        </p:txBody>
      </p:sp>
      <p:sp>
        <p:nvSpPr>
          <p:cNvPr id="21" name="椭圆 20"/>
          <p:cNvSpPr/>
          <p:nvPr/>
        </p:nvSpPr>
        <p:spPr>
          <a:xfrm>
            <a:off x="6345525" y="1146276"/>
            <a:ext cx="309340" cy="30934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2" name="椭圆 21"/>
          <p:cNvSpPr/>
          <p:nvPr/>
        </p:nvSpPr>
        <p:spPr>
          <a:xfrm>
            <a:off x="6345524" y="1607940"/>
            <a:ext cx="309340" cy="30934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2" name="矩形 41"/>
          <p:cNvSpPr/>
          <p:nvPr/>
        </p:nvSpPr>
        <p:spPr>
          <a:xfrm>
            <a:off x="6639836" y="1126105"/>
            <a:ext cx="1829347" cy="379656"/>
          </a:xfrm>
          <a:prstGeom prst="rect">
            <a:avLst/>
          </a:prstGeom>
        </p:spPr>
        <p:txBody>
          <a:bodyPr wrap="none">
            <a:spAutoFit/>
          </a:bodyPr>
          <a:lstStyle/>
          <a:p>
            <a:r>
              <a:rPr lang="en-US" altLang="zh-CN" sz="1865">
                <a:solidFill>
                  <a:schemeClr val="accent1"/>
                </a:solidFill>
                <a:latin typeface="+mj-ea"/>
                <a:ea typeface="+mj-ea"/>
              </a:rPr>
              <a:t>01. 1T</a:t>
            </a:r>
            <a:r>
              <a:rPr lang="zh-CN" altLang="en-US" sz="1865">
                <a:solidFill>
                  <a:schemeClr val="accent1"/>
                </a:solidFill>
                <a:latin typeface="+mj-ea"/>
                <a:ea typeface="+mj-ea"/>
              </a:rPr>
              <a:t>文件操作</a:t>
            </a:r>
            <a:endParaRPr lang="zh-CN" altLang="en-US" sz="2400">
              <a:solidFill>
                <a:schemeClr val="accent1"/>
              </a:solidFill>
              <a:latin typeface="+mj-ea"/>
              <a:ea typeface="+mj-ea"/>
            </a:endParaRPr>
          </a:p>
        </p:txBody>
      </p:sp>
      <p:sp>
        <p:nvSpPr>
          <p:cNvPr id="45" name="矩形 44"/>
          <p:cNvSpPr/>
          <p:nvPr/>
        </p:nvSpPr>
        <p:spPr>
          <a:xfrm>
            <a:off x="6639836" y="1573361"/>
            <a:ext cx="2002471" cy="379656"/>
          </a:xfrm>
          <a:prstGeom prst="rect">
            <a:avLst/>
          </a:prstGeom>
        </p:spPr>
        <p:txBody>
          <a:bodyPr wrap="none">
            <a:spAutoFit/>
          </a:bodyPr>
          <a:lstStyle/>
          <a:p>
            <a:r>
              <a:rPr lang="en-US" altLang="zh-CN" sz="1865">
                <a:solidFill>
                  <a:schemeClr val="accent1"/>
                </a:solidFill>
                <a:latin typeface="+mj-ea"/>
                <a:ea typeface="+mj-ea"/>
              </a:rPr>
              <a:t>02.</a:t>
            </a:r>
            <a:r>
              <a:rPr lang="zh-CN" altLang="en-US" sz="1865">
                <a:solidFill>
                  <a:schemeClr val="accent1"/>
                </a:solidFill>
                <a:latin typeface="+mj-ea"/>
                <a:ea typeface="+mj-ea"/>
              </a:rPr>
              <a:t> </a:t>
            </a:r>
            <a:r>
              <a:rPr lang="en-US" altLang="zh-CN" sz="1865">
                <a:solidFill>
                  <a:schemeClr val="accent1"/>
                </a:solidFill>
                <a:latin typeface="+mj-ea"/>
                <a:ea typeface="+mj-ea"/>
              </a:rPr>
              <a:t>Hadoop</a:t>
            </a:r>
            <a:r>
              <a:rPr lang="zh-CN" altLang="en-US" sz="1865">
                <a:solidFill>
                  <a:schemeClr val="accent1"/>
                </a:solidFill>
                <a:latin typeface="+mj-ea"/>
                <a:ea typeface="+mj-ea"/>
              </a:rPr>
              <a:t>起源</a:t>
            </a:r>
            <a:endParaRPr lang="zh-CN" altLang="en-US" sz="2400">
              <a:solidFill>
                <a:schemeClr val="accent1"/>
              </a:solidFill>
              <a:latin typeface="+mj-ea"/>
              <a:ea typeface="+mj-ea"/>
            </a:endParaRPr>
          </a:p>
        </p:txBody>
      </p:sp>
      <p:sp>
        <p:nvSpPr>
          <p:cNvPr id="47" name="椭圆 46"/>
          <p:cNvSpPr/>
          <p:nvPr/>
        </p:nvSpPr>
        <p:spPr>
          <a:xfrm>
            <a:off x="6345524" y="2089775"/>
            <a:ext cx="309340" cy="30934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9" name="矩形 48"/>
          <p:cNvSpPr/>
          <p:nvPr/>
        </p:nvSpPr>
        <p:spPr>
          <a:xfrm>
            <a:off x="6639836" y="2055196"/>
            <a:ext cx="1697709" cy="379335"/>
          </a:xfrm>
          <a:prstGeom prst="rect">
            <a:avLst/>
          </a:prstGeom>
        </p:spPr>
        <p:txBody>
          <a:bodyPr wrap="none">
            <a:spAutoFit/>
          </a:bodyPr>
          <a:lstStyle/>
          <a:p>
            <a:r>
              <a:rPr lang="en-US" altLang="zh-CN" sz="1865">
                <a:solidFill>
                  <a:schemeClr val="accent1"/>
                </a:solidFill>
                <a:latin typeface="+mj-ea"/>
                <a:ea typeface="+mj-ea"/>
              </a:rPr>
              <a:t>03.</a:t>
            </a:r>
            <a:r>
              <a:rPr lang="zh-CN" altLang="en-US" sz="1865">
                <a:solidFill>
                  <a:schemeClr val="accent1"/>
                </a:solidFill>
                <a:latin typeface="+mj-ea"/>
                <a:ea typeface="+mj-ea"/>
              </a:rPr>
              <a:t> </a:t>
            </a:r>
            <a:r>
              <a:rPr lang="en-US" altLang="zh-CN" sz="1865">
                <a:solidFill>
                  <a:schemeClr val="accent1"/>
                </a:solidFill>
                <a:latin typeface="+mj-ea"/>
                <a:ea typeface="+mj-ea"/>
              </a:rPr>
              <a:t>HDFS</a:t>
            </a:r>
            <a:r>
              <a:rPr lang="zh-CN" altLang="en-US" sz="1865">
                <a:solidFill>
                  <a:schemeClr val="accent1"/>
                </a:solidFill>
                <a:latin typeface="+mj-ea"/>
                <a:ea typeface="+mj-ea"/>
              </a:rPr>
              <a:t>架构</a:t>
            </a:r>
            <a:endParaRPr lang="zh-CN" altLang="en-US" sz="2400">
              <a:solidFill>
                <a:schemeClr val="accent1"/>
              </a:solidFill>
              <a:latin typeface="+mj-ea"/>
              <a:ea typeface="+mj-ea"/>
            </a:endParaRPr>
          </a:p>
        </p:txBody>
      </p:sp>
      <p:sp>
        <p:nvSpPr>
          <p:cNvPr id="18" name="椭圆 17"/>
          <p:cNvSpPr/>
          <p:nvPr/>
        </p:nvSpPr>
        <p:spPr>
          <a:xfrm>
            <a:off x="6345524" y="3584519"/>
            <a:ext cx="309340" cy="30934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矩形 18"/>
          <p:cNvSpPr/>
          <p:nvPr/>
        </p:nvSpPr>
        <p:spPr>
          <a:xfrm>
            <a:off x="6639836" y="3549940"/>
            <a:ext cx="2659380" cy="378460"/>
          </a:xfrm>
          <a:prstGeom prst="rect">
            <a:avLst/>
          </a:prstGeom>
        </p:spPr>
        <p:txBody>
          <a:bodyPr wrap="none">
            <a:spAutoFit/>
          </a:bodyPr>
          <a:lstStyle/>
          <a:p>
            <a:r>
              <a:rPr lang="en-US" altLang="zh-CN" sz="1865">
                <a:solidFill>
                  <a:schemeClr val="accent1"/>
                </a:solidFill>
                <a:latin typeface="+mj-ea"/>
                <a:ea typeface="+mj-ea"/>
              </a:rPr>
              <a:t>06.</a:t>
            </a:r>
            <a:r>
              <a:rPr lang="zh-CN" altLang="en-US" sz="1865">
                <a:solidFill>
                  <a:schemeClr val="accent1"/>
                </a:solidFill>
                <a:latin typeface="+mj-ea"/>
                <a:ea typeface="+mj-ea"/>
              </a:rPr>
              <a:t> </a:t>
            </a:r>
            <a:r>
              <a:rPr lang="en-US" altLang="zh-CN" sz="1865">
                <a:solidFill>
                  <a:schemeClr val="accent1"/>
                </a:solidFill>
                <a:latin typeface="+mj-ea"/>
                <a:ea typeface="+mj-ea"/>
              </a:rPr>
              <a:t>hadoop</a:t>
            </a:r>
            <a:r>
              <a:rPr lang="zh-CN" altLang="en-US" sz="1865">
                <a:solidFill>
                  <a:schemeClr val="accent1"/>
                </a:solidFill>
                <a:latin typeface="+mj-ea"/>
                <a:ea typeface="+mj-ea"/>
              </a:rPr>
              <a:t>的安全模式</a:t>
            </a:r>
            <a:endParaRPr lang="zh-CN" altLang="en-US" sz="2400">
              <a:solidFill>
                <a:schemeClr val="accent1"/>
              </a:solidFill>
              <a:latin typeface="+mj-ea"/>
              <a:ea typeface="+mj-ea"/>
            </a:endParaRPr>
          </a:p>
        </p:txBody>
      </p:sp>
      <p:sp>
        <p:nvSpPr>
          <p:cNvPr id="20" name="椭圆 19"/>
          <p:cNvSpPr/>
          <p:nvPr/>
        </p:nvSpPr>
        <p:spPr>
          <a:xfrm>
            <a:off x="6345524" y="3099450"/>
            <a:ext cx="309340" cy="30934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矩形 22"/>
          <p:cNvSpPr/>
          <p:nvPr/>
        </p:nvSpPr>
        <p:spPr>
          <a:xfrm>
            <a:off x="6639836" y="3064871"/>
            <a:ext cx="1925320" cy="378460"/>
          </a:xfrm>
          <a:prstGeom prst="rect">
            <a:avLst/>
          </a:prstGeom>
        </p:spPr>
        <p:txBody>
          <a:bodyPr wrap="none">
            <a:spAutoFit/>
          </a:bodyPr>
          <a:lstStyle/>
          <a:p>
            <a:r>
              <a:rPr lang="en-US" altLang="zh-CN" sz="1865">
                <a:solidFill>
                  <a:schemeClr val="accent1"/>
                </a:solidFill>
                <a:latin typeface="+mj-ea"/>
                <a:ea typeface="+mj-ea"/>
              </a:rPr>
              <a:t>05.</a:t>
            </a:r>
            <a:r>
              <a:rPr lang="zh-CN" altLang="en-US" sz="1865">
                <a:solidFill>
                  <a:schemeClr val="accent1"/>
                </a:solidFill>
                <a:latin typeface="+mj-ea"/>
                <a:ea typeface="+mj-ea"/>
              </a:rPr>
              <a:t> </a:t>
            </a:r>
            <a:r>
              <a:rPr lang="en-US" altLang="zh-CN" sz="1865">
                <a:solidFill>
                  <a:schemeClr val="accent1"/>
                </a:solidFill>
                <a:latin typeface="+mj-ea"/>
                <a:ea typeface="+mj-ea"/>
              </a:rPr>
              <a:t>HDFS</a:t>
            </a:r>
            <a:r>
              <a:rPr lang="zh-CN" altLang="en-US" sz="1865">
                <a:solidFill>
                  <a:schemeClr val="accent1"/>
                </a:solidFill>
                <a:latin typeface="+mj-ea"/>
                <a:ea typeface="+mj-ea"/>
              </a:rPr>
              <a:t>的权限</a:t>
            </a:r>
            <a:endParaRPr lang="zh-CN" altLang="en-US" sz="2400">
              <a:solidFill>
                <a:schemeClr val="accent1"/>
              </a:solidFill>
              <a:latin typeface="+mj-ea"/>
              <a:ea typeface="+mj-ea"/>
            </a:endParaRPr>
          </a:p>
        </p:txBody>
      </p:sp>
      <p:sp>
        <p:nvSpPr>
          <p:cNvPr id="24" name="椭圆 23"/>
          <p:cNvSpPr/>
          <p:nvPr/>
        </p:nvSpPr>
        <p:spPr>
          <a:xfrm>
            <a:off x="6345524" y="2613843"/>
            <a:ext cx="309340" cy="30934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5" name="矩形 24"/>
          <p:cNvSpPr/>
          <p:nvPr/>
        </p:nvSpPr>
        <p:spPr>
          <a:xfrm>
            <a:off x="6639836" y="2579264"/>
            <a:ext cx="2726055" cy="378460"/>
          </a:xfrm>
          <a:prstGeom prst="rect">
            <a:avLst/>
          </a:prstGeom>
        </p:spPr>
        <p:txBody>
          <a:bodyPr wrap="none">
            <a:spAutoFit/>
          </a:bodyPr>
          <a:lstStyle/>
          <a:p>
            <a:r>
              <a:rPr lang="en-US" altLang="zh-CN" sz="1865">
                <a:solidFill>
                  <a:schemeClr val="accent1"/>
                </a:solidFill>
                <a:latin typeface="+mj-ea"/>
                <a:ea typeface="+mj-ea"/>
              </a:rPr>
              <a:t>04. </a:t>
            </a:r>
            <a:r>
              <a:rPr lang="zh-CN" altLang="en-US" sz="1865">
                <a:solidFill>
                  <a:schemeClr val="accent1"/>
                </a:solidFill>
                <a:latin typeface="+mj-ea"/>
                <a:ea typeface="+mj-ea"/>
              </a:rPr>
              <a:t>数据块副本放置策略</a:t>
            </a:r>
            <a:endParaRPr lang="zh-CN" altLang="en-US" sz="2400">
              <a:solidFill>
                <a:schemeClr val="accent1"/>
              </a:solidFill>
              <a:latin typeface="+mj-ea"/>
              <a:ea typeface="+mj-ea"/>
            </a:endParaRPr>
          </a:p>
        </p:txBody>
      </p:sp>
      <p:sp>
        <p:nvSpPr>
          <p:cNvPr id="34" name="椭圆 33"/>
          <p:cNvSpPr/>
          <p:nvPr/>
        </p:nvSpPr>
        <p:spPr>
          <a:xfrm>
            <a:off x="6345524" y="4050207"/>
            <a:ext cx="309340" cy="30934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5" name="矩形 34"/>
          <p:cNvSpPr/>
          <p:nvPr/>
        </p:nvSpPr>
        <p:spPr>
          <a:xfrm>
            <a:off x="6639836" y="4015628"/>
            <a:ext cx="2400300" cy="378460"/>
          </a:xfrm>
          <a:prstGeom prst="rect">
            <a:avLst/>
          </a:prstGeom>
        </p:spPr>
        <p:txBody>
          <a:bodyPr wrap="none">
            <a:spAutoFit/>
          </a:bodyPr>
          <a:lstStyle/>
          <a:p>
            <a:r>
              <a:rPr lang="en-US" altLang="zh-CN" sz="1865">
                <a:solidFill>
                  <a:schemeClr val="accent1"/>
                </a:solidFill>
                <a:latin typeface="+mj-ea"/>
                <a:ea typeface="+mj-ea"/>
              </a:rPr>
              <a:t>07.</a:t>
            </a:r>
            <a:r>
              <a:rPr lang="zh-CN" altLang="en-US" sz="1865">
                <a:solidFill>
                  <a:schemeClr val="accent1"/>
                </a:solidFill>
                <a:latin typeface="+mj-ea"/>
                <a:ea typeface="+mj-ea"/>
              </a:rPr>
              <a:t> </a:t>
            </a:r>
            <a:r>
              <a:rPr lang="en-US" altLang="zh-CN" sz="1865">
                <a:solidFill>
                  <a:schemeClr val="accent1"/>
                </a:solidFill>
                <a:latin typeface="+mj-ea"/>
                <a:ea typeface="+mj-ea"/>
              </a:rPr>
              <a:t>HDFS</a:t>
            </a:r>
            <a:r>
              <a:rPr lang="zh-CN" altLang="en-US" sz="1865">
                <a:solidFill>
                  <a:schemeClr val="accent1"/>
                </a:solidFill>
                <a:latin typeface="+mj-ea"/>
                <a:ea typeface="+mj-ea"/>
              </a:rPr>
              <a:t>写文件流程</a:t>
            </a:r>
            <a:endParaRPr lang="zh-CN" altLang="en-US" sz="2400">
              <a:solidFill>
                <a:schemeClr val="accent1"/>
              </a:solidFill>
              <a:latin typeface="+mj-ea"/>
              <a:ea typeface="+mj-ea"/>
            </a:endParaRPr>
          </a:p>
        </p:txBody>
      </p:sp>
      <p:sp>
        <p:nvSpPr>
          <p:cNvPr id="36" name="椭圆 35"/>
          <p:cNvSpPr/>
          <p:nvPr/>
        </p:nvSpPr>
        <p:spPr>
          <a:xfrm>
            <a:off x="6345524" y="4539273"/>
            <a:ext cx="309340" cy="30934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7" name="矩形 36"/>
          <p:cNvSpPr/>
          <p:nvPr/>
        </p:nvSpPr>
        <p:spPr>
          <a:xfrm>
            <a:off x="6639836" y="4504694"/>
            <a:ext cx="2400300" cy="378460"/>
          </a:xfrm>
          <a:prstGeom prst="rect">
            <a:avLst/>
          </a:prstGeom>
        </p:spPr>
        <p:txBody>
          <a:bodyPr wrap="none">
            <a:spAutoFit/>
          </a:bodyPr>
          <a:lstStyle/>
          <a:p>
            <a:r>
              <a:rPr lang="en-US" altLang="zh-CN" sz="1865">
                <a:solidFill>
                  <a:schemeClr val="accent1"/>
                </a:solidFill>
                <a:latin typeface="+mj-ea"/>
                <a:ea typeface="+mj-ea"/>
              </a:rPr>
              <a:t>08.</a:t>
            </a:r>
            <a:r>
              <a:rPr lang="zh-CN" altLang="en-US" sz="1865">
                <a:solidFill>
                  <a:schemeClr val="accent1"/>
                </a:solidFill>
                <a:latin typeface="+mj-ea"/>
                <a:ea typeface="+mj-ea"/>
              </a:rPr>
              <a:t> </a:t>
            </a:r>
            <a:r>
              <a:rPr lang="en-US" altLang="zh-CN" sz="1865">
                <a:solidFill>
                  <a:schemeClr val="accent1"/>
                </a:solidFill>
                <a:latin typeface="+mj-ea"/>
                <a:ea typeface="+mj-ea"/>
              </a:rPr>
              <a:t>HDFS</a:t>
            </a:r>
            <a:r>
              <a:rPr lang="zh-CN" altLang="en-US" sz="1865">
                <a:solidFill>
                  <a:schemeClr val="accent1"/>
                </a:solidFill>
                <a:latin typeface="+mj-ea"/>
                <a:ea typeface="+mj-ea"/>
              </a:rPr>
              <a:t>读文件流程</a:t>
            </a:r>
            <a:endParaRPr lang="zh-CN" altLang="en-US" sz="2400">
              <a:solidFill>
                <a:schemeClr val="accent1"/>
              </a:solidFill>
              <a:latin typeface="+mj-ea"/>
              <a:ea typeface="+mj-ea"/>
            </a:endParaRPr>
          </a:p>
        </p:txBody>
      </p:sp>
      <p:sp>
        <p:nvSpPr>
          <p:cNvPr id="38" name="椭圆 37"/>
          <p:cNvSpPr/>
          <p:nvPr/>
        </p:nvSpPr>
        <p:spPr>
          <a:xfrm>
            <a:off x="6345524" y="5037135"/>
            <a:ext cx="309340" cy="30934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9" name="矩形 38"/>
          <p:cNvSpPr/>
          <p:nvPr/>
        </p:nvSpPr>
        <p:spPr>
          <a:xfrm>
            <a:off x="6639836" y="5002556"/>
            <a:ext cx="2013585" cy="378460"/>
          </a:xfrm>
          <a:prstGeom prst="rect">
            <a:avLst/>
          </a:prstGeom>
        </p:spPr>
        <p:txBody>
          <a:bodyPr wrap="none">
            <a:spAutoFit/>
          </a:bodyPr>
          <a:lstStyle/>
          <a:p>
            <a:r>
              <a:rPr lang="en-US" altLang="zh-CN" sz="1865">
                <a:solidFill>
                  <a:schemeClr val="accent1"/>
                </a:solidFill>
                <a:latin typeface="+mj-ea"/>
                <a:ea typeface="+mj-ea"/>
              </a:rPr>
              <a:t>09. </a:t>
            </a:r>
            <a:r>
              <a:rPr lang="zh-CN" altLang="en-US" sz="1865">
                <a:solidFill>
                  <a:schemeClr val="accent1"/>
                </a:solidFill>
                <a:latin typeface="+mj-ea"/>
                <a:ea typeface="+mj-ea"/>
              </a:rPr>
              <a:t>伪分布式搭建</a:t>
            </a:r>
            <a:endParaRPr lang="zh-CN" altLang="en-US" sz="2400">
              <a:solidFill>
                <a:schemeClr val="accent1"/>
              </a:solidFill>
              <a:latin typeface="+mj-ea"/>
              <a:ea typeface="+mj-ea"/>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568591" y="1787034"/>
            <a:ext cx="686373" cy="686373"/>
            <a:chOff x="6357074" y="1008628"/>
            <a:chExt cx="1676757" cy="1676757"/>
          </a:xfrm>
        </p:grpSpPr>
        <p:sp>
          <p:nvSpPr>
            <p:cNvPr id="38" name="椭圆 37"/>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39" name="椭圆 38"/>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prstClr val="white"/>
                  </a:solidFill>
                  <a:latin typeface="+mj-lt"/>
                </a:rPr>
                <a:t>17</a:t>
              </a:r>
              <a:endParaRPr lang="zh-CN" altLang="en-US" sz="1050">
                <a:solidFill>
                  <a:prstClr val="white"/>
                </a:solidFill>
                <a:latin typeface="+mj-lt"/>
              </a:endParaRPr>
            </a:p>
          </p:txBody>
        </p:sp>
      </p:grpSp>
      <p:sp>
        <p:nvSpPr>
          <p:cNvPr id="41" name="矩形 40"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7" y="1862608"/>
            <a:ext cx="9782471" cy="584775"/>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2008</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2</a:t>
            </a:r>
            <a:r>
              <a:rPr lang="zh-CN" altLang="en-US" sz="1600">
                <a:solidFill>
                  <a:schemeClr val="accent1"/>
                </a:solidFill>
                <a:latin typeface="方正兰亭黑_GBK"/>
                <a:ea typeface="方正兰亭黑_GBK"/>
              </a:rPr>
              <a:t>月，</a:t>
            </a:r>
            <a:r>
              <a:rPr lang="en-US" altLang="zh-CN" sz="1600">
                <a:solidFill>
                  <a:schemeClr val="accent1"/>
                </a:solidFill>
                <a:latin typeface="方正兰亭黑_GBK"/>
                <a:ea typeface="方正兰亭黑_GBK"/>
              </a:rPr>
              <a:t>Yahoo!</a:t>
            </a:r>
            <a:r>
              <a:rPr lang="zh-CN" altLang="en-US" sz="1600">
                <a:solidFill>
                  <a:schemeClr val="accent1"/>
                </a:solidFill>
                <a:latin typeface="方正兰亭黑_GBK"/>
                <a:ea typeface="方正兰亭黑_GBK"/>
              </a:rPr>
              <a:t>运行了世界上最大的</a:t>
            </a:r>
            <a:r>
              <a:rPr lang="en-US" altLang="zh-CN" sz="1600">
                <a:solidFill>
                  <a:schemeClr val="accent1"/>
                </a:solidFill>
                <a:latin typeface="方正兰亭黑_GBK"/>
                <a:ea typeface="方正兰亭黑_GBK"/>
              </a:rPr>
              <a:t>Hadoop</a:t>
            </a:r>
            <a:r>
              <a:rPr lang="zh-CN" altLang="en-US" sz="1600">
                <a:solidFill>
                  <a:schemeClr val="accent1"/>
                </a:solidFill>
                <a:latin typeface="方正兰亭黑_GBK"/>
                <a:ea typeface="方正兰亭黑_GBK"/>
              </a:rPr>
              <a:t>应用，宣布其搜索引擎产品部署在一个拥有</a:t>
            </a:r>
            <a:r>
              <a:rPr lang="en-US" altLang="zh-CN" sz="1600">
                <a:solidFill>
                  <a:schemeClr val="accent1"/>
                </a:solidFill>
                <a:latin typeface="方正兰亭黑_GBK"/>
                <a:ea typeface="方正兰亭黑_GBK"/>
              </a:rPr>
              <a:t>1</a:t>
            </a:r>
            <a:r>
              <a:rPr lang="zh-CN" altLang="en-US" sz="1600">
                <a:solidFill>
                  <a:schemeClr val="accent1"/>
                </a:solidFill>
                <a:latin typeface="方正兰亭黑_GBK"/>
                <a:ea typeface="方正兰亭黑_GBK"/>
              </a:rPr>
              <a:t>万个内核的</a:t>
            </a:r>
            <a:r>
              <a:rPr lang="en-US" altLang="zh-CN" sz="1600">
                <a:solidFill>
                  <a:schemeClr val="accent1"/>
                </a:solidFill>
                <a:latin typeface="方正兰亭黑_GBK"/>
                <a:ea typeface="方正兰亭黑_GBK"/>
              </a:rPr>
              <a:t>Hadoop</a:t>
            </a:r>
            <a:r>
              <a:rPr lang="zh-CN" altLang="en-US" sz="1600">
                <a:solidFill>
                  <a:schemeClr val="accent1"/>
                </a:solidFill>
                <a:latin typeface="方正兰亭黑_GBK"/>
                <a:ea typeface="方正兰亭黑_GBK"/>
              </a:rPr>
              <a:t>集群上。</a:t>
            </a:r>
            <a:endParaRPr lang="en-US" altLang="zh-CN" sz="1600">
              <a:solidFill>
                <a:schemeClr val="accent1"/>
              </a:solidFill>
              <a:latin typeface="方正兰亭黑_GBK"/>
              <a:ea typeface="方正兰亭黑_GBK"/>
            </a:endParaRPr>
          </a:p>
        </p:txBody>
      </p:sp>
      <p:cxnSp>
        <p:nvCxnSpPr>
          <p:cNvPr id="42" name="直接连接符 41"/>
          <p:cNvCxnSpPr/>
          <p:nvPr/>
        </p:nvCxnSpPr>
        <p:spPr>
          <a:xfrm>
            <a:off x="1401671" y="2436894"/>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568982" y="2943610"/>
            <a:ext cx="686373" cy="686373"/>
            <a:chOff x="6357074" y="1008628"/>
            <a:chExt cx="1676757" cy="1676757"/>
          </a:xfrm>
        </p:grpSpPr>
        <p:sp>
          <p:nvSpPr>
            <p:cNvPr id="44" name="椭圆 43"/>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45" name="椭圆 44"/>
            <p:cNvSpPr/>
            <p:nvPr/>
          </p:nvSpPr>
          <p:spPr>
            <a:xfrm>
              <a:off x="6552149" y="1193250"/>
              <a:ext cx="1307514" cy="1307514"/>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prstClr val="white"/>
                  </a:solidFill>
                  <a:latin typeface="+mj-lt"/>
                </a:rPr>
                <a:t>18</a:t>
              </a:r>
              <a:endParaRPr lang="zh-CN" altLang="en-US" sz="1200">
                <a:solidFill>
                  <a:prstClr val="white"/>
                </a:solidFill>
                <a:latin typeface="+mj-lt"/>
              </a:endParaRPr>
            </a:p>
          </p:txBody>
        </p:sp>
      </p:grpSp>
      <p:sp>
        <p:nvSpPr>
          <p:cNvPr id="47" name="矩形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8" y="2961566"/>
            <a:ext cx="7267870"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2008</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4</a:t>
            </a:r>
            <a:r>
              <a:rPr lang="zh-CN" altLang="en-US" sz="1600">
                <a:solidFill>
                  <a:schemeClr val="accent1"/>
                </a:solidFill>
                <a:latin typeface="方正兰亭黑_GBK"/>
                <a:ea typeface="方正兰亭黑_GBK"/>
              </a:rPr>
              <a:t>月，在</a:t>
            </a:r>
            <a:r>
              <a:rPr lang="en-US" altLang="zh-CN" sz="1600">
                <a:solidFill>
                  <a:schemeClr val="accent1"/>
                </a:solidFill>
                <a:latin typeface="方正兰亭黑_GBK"/>
                <a:ea typeface="方正兰亭黑_GBK"/>
              </a:rPr>
              <a:t>900</a:t>
            </a:r>
            <a:r>
              <a:rPr lang="zh-CN" altLang="en-US" sz="1600">
                <a:solidFill>
                  <a:schemeClr val="accent1"/>
                </a:solidFill>
                <a:latin typeface="方正兰亭黑_GBK"/>
                <a:ea typeface="方正兰亭黑_GBK"/>
              </a:rPr>
              <a:t>个节点上运行</a:t>
            </a:r>
            <a:r>
              <a:rPr lang="en-US" altLang="zh-CN" sz="1600">
                <a:solidFill>
                  <a:schemeClr val="accent1"/>
                </a:solidFill>
                <a:latin typeface="方正兰亭黑_GBK"/>
                <a:ea typeface="方正兰亭黑_GBK"/>
              </a:rPr>
              <a:t>1TB</a:t>
            </a:r>
            <a:r>
              <a:rPr lang="zh-CN" altLang="en-US" sz="1600">
                <a:solidFill>
                  <a:schemeClr val="accent1"/>
                </a:solidFill>
                <a:latin typeface="方正兰亭黑_GBK"/>
                <a:ea typeface="方正兰亭黑_GBK"/>
              </a:rPr>
              <a:t>排序测试集仅需</a:t>
            </a:r>
            <a:r>
              <a:rPr lang="en-US" altLang="zh-CN" sz="1600">
                <a:solidFill>
                  <a:schemeClr val="accent1"/>
                </a:solidFill>
                <a:latin typeface="方正兰亭黑_GBK"/>
                <a:ea typeface="方正兰亭黑_GBK"/>
              </a:rPr>
              <a:t>209</a:t>
            </a:r>
            <a:r>
              <a:rPr lang="zh-CN" altLang="en-US" sz="1600">
                <a:solidFill>
                  <a:schemeClr val="accent1"/>
                </a:solidFill>
                <a:latin typeface="方正兰亭黑_GBK"/>
                <a:ea typeface="方正兰亭黑_GBK"/>
              </a:rPr>
              <a:t>秒，成为世界最快。</a:t>
            </a:r>
            <a:endParaRPr lang="en-US" altLang="zh-CN" sz="1600">
              <a:solidFill>
                <a:schemeClr val="accent1"/>
              </a:solidFill>
              <a:latin typeface="方正兰亭黑_GBK"/>
              <a:ea typeface="方正兰亭黑_GBK"/>
            </a:endParaRPr>
          </a:p>
        </p:txBody>
      </p:sp>
      <p:cxnSp>
        <p:nvCxnSpPr>
          <p:cNvPr id="48" name="直接连接符 47"/>
          <p:cNvCxnSpPr/>
          <p:nvPr/>
        </p:nvCxnSpPr>
        <p:spPr>
          <a:xfrm>
            <a:off x="1401671" y="3330897"/>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560032" y="4100186"/>
            <a:ext cx="686373" cy="686373"/>
            <a:chOff x="6357074" y="1008628"/>
            <a:chExt cx="1676757" cy="1676757"/>
          </a:xfrm>
        </p:grpSpPr>
        <p:sp>
          <p:nvSpPr>
            <p:cNvPr id="50" name="椭圆 49"/>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51" name="椭圆 50"/>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prstClr val="white"/>
                  </a:solidFill>
                  <a:latin typeface="+mj-lt"/>
                </a:rPr>
                <a:t>19</a:t>
              </a:r>
              <a:endParaRPr lang="zh-CN" altLang="en-US" sz="1200">
                <a:solidFill>
                  <a:prstClr val="white"/>
                </a:solidFill>
                <a:latin typeface="+mj-lt"/>
              </a:endParaRPr>
            </a:p>
          </p:txBody>
        </p:sp>
      </p:grpSp>
      <p:sp>
        <p:nvSpPr>
          <p:cNvPr id="53" name="矩形 52"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7" y="4125088"/>
            <a:ext cx="5431242"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2008</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8</a:t>
            </a:r>
            <a:r>
              <a:rPr lang="zh-CN" altLang="en-US" sz="1600">
                <a:solidFill>
                  <a:schemeClr val="accent1"/>
                </a:solidFill>
                <a:latin typeface="方正兰亭黑_GBK"/>
                <a:ea typeface="方正兰亭黑_GBK"/>
              </a:rPr>
              <a:t>月，第一个</a:t>
            </a:r>
            <a:r>
              <a:rPr lang="en-US" altLang="zh-CN" sz="1600">
                <a:solidFill>
                  <a:schemeClr val="accent1"/>
                </a:solidFill>
                <a:latin typeface="方正兰亭黑_GBK"/>
                <a:ea typeface="方正兰亭黑_GBK"/>
              </a:rPr>
              <a:t>Hadoop</a:t>
            </a:r>
            <a:r>
              <a:rPr lang="zh-CN" altLang="en-US" sz="1600">
                <a:solidFill>
                  <a:schemeClr val="accent1"/>
                </a:solidFill>
                <a:latin typeface="方正兰亭黑_GBK"/>
                <a:ea typeface="方正兰亭黑_GBK"/>
              </a:rPr>
              <a:t>商业化公司</a:t>
            </a:r>
            <a:r>
              <a:rPr lang="en-US" altLang="zh-CN" sz="1600">
                <a:solidFill>
                  <a:schemeClr val="accent1"/>
                </a:solidFill>
                <a:latin typeface="方正兰亭黑_GBK"/>
                <a:ea typeface="方正兰亭黑_GBK"/>
              </a:rPr>
              <a:t>Cloudera</a:t>
            </a:r>
            <a:r>
              <a:rPr lang="zh-CN" altLang="en-US" sz="1600">
                <a:solidFill>
                  <a:schemeClr val="accent1"/>
                </a:solidFill>
                <a:latin typeface="方正兰亭黑_GBK"/>
                <a:ea typeface="方正兰亭黑_GBK"/>
              </a:rPr>
              <a:t>成立。</a:t>
            </a:r>
            <a:endParaRPr lang="en-US" altLang="zh-CN" sz="1600">
              <a:solidFill>
                <a:schemeClr val="accent1"/>
              </a:solidFill>
              <a:latin typeface="方正兰亭黑_GBK"/>
              <a:ea typeface="方正兰亭黑_GBK"/>
            </a:endParaRPr>
          </a:p>
        </p:txBody>
      </p:sp>
      <p:cxnSp>
        <p:nvCxnSpPr>
          <p:cNvPr id="54" name="直接连接符 53"/>
          <p:cNvCxnSpPr/>
          <p:nvPr/>
        </p:nvCxnSpPr>
        <p:spPr>
          <a:xfrm>
            <a:off x="1401671" y="4470778"/>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560032" y="5256760"/>
            <a:ext cx="686373" cy="686373"/>
            <a:chOff x="6357074" y="1008628"/>
            <a:chExt cx="1676757" cy="1676757"/>
          </a:xfrm>
        </p:grpSpPr>
        <p:sp>
          <p:nvSpPr>
            <p:cNvPr id="56" name="椭圆 55"/>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57" name="椭圆 56"/>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prstClr val="white"/>
                  </a:solidFill>
                  <a:latin typeface="+mj-lt"/>
                </a:rPr>
                <a:t>20</a:t>
              </a:r>
              <a:endParaRPr lang="zh-CN" altLang="en-US" sz="1100">
                <a:solidFill>
                  <a:prstClr val="white"/>
                </a:solidFill>
                <a:latin typeface="+mj-lt"/>
              </a:endParaRPr>
            </a:p>
          </p:txBody>
        </p:sp>
      </p:grpSp>
      <p:sp>
        <p:nvSpPr>
          <p:cNvPr id="59" name="矩形 5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0598" y="5332335"/>
            <a:ext cx="4446519"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2008</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10</a:t>
            </a:r>
            <a:r>
              <a:rPr lang="zh-CN" altLang="en-US" sz="1600">
                <a:solidFill>
                  <a:schemeClr val="accent1"/>
                </a:solidFill>
                <a:latin typeface="方正兰亭黑_GBK"/>
                <a:ea typeface="方正兰亭黑_GBK"/>
              </a:rPr>
              <a:t>月，研究集群每天装载</a:t>
            </a:r>
            <a:r>
              <a:rPr lang="en-US" altLang="zh-CN" sz="1600">
                <a:solidFill>
                  <a:schemeClr val="accent1"/>
                </a:solidFill>
                <a:latin typeface="方正兰亭黑_GBK"/>
                <a:ea typeface="方正兰亭黑_GBK"/>
              </a:rPr>
              <a:t>10TB</a:t>
            </a:r>
            <a:r>
              <a:rPr lang="zh-CN" altLang="en-US" sz="1600">
                <a:solidFill>
                  <a:schemeClr val="accent1"/>
                </a:solidFill>
                <a:latin typeface="方正兰亭黑_GBK"/>
                <a:ea typeface="方正兰亭黑_GBK"/>
              </a:rPr>
              <a:t>的数据。</a:t>
            </a:r>
            <a:endParaRPr lang="en-US" altLang="zh-CN" sz="1600">
              <a:solidFill>
                <a:schemeClr val="accent1"/>
              </a:solidFill>
              <a:latin typeface="方正兰亭黑_GBK"/>
              <a:ea typeface="方正兰亭黑_GBK"/>
            </a:endParaRPr>
          </a:p>
        </p:txBody>
      </p:sp>
      <p:cxnSp>
        <p:nvCxnSpPr>
          <p:cNvPr id="60" name="直接连接符 59"/>
          <p:cNvCxnSpPr/>
          <p:nvPr/>
        </p:nvCxnSpPr>
        <p:spPr>
          <a:xfrm>
            <a:off x="1393112" y="5701667"/>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文本框 5"/>
          <p:cNvSpPr txBox="1">
            <a:spLocks noChangeArrowheads="1"/>
          </p:cNvSpPr>
          <p:nvPr/>
        </p:nvSpPr>
        <p:spPr bwMode="auto">
          <a:xfrm>
            <a:off x="1251670" y="244885"/>
            <a:ext cx="1790875"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Hadoop</a:t>
            </a:r>
            <a:r>
              <a:rPr lang="zh-CN" altLang="en-US" sz="2135">
                <a:solidFill>
                  <a:srgbClr val="27506E"/>
                </a:solidFill>
                <a:latin typeface="方正兰亭黑_GBK"/>
                <a:ea typeface="方正兰亭黑_GBK"/>
              </a:rPr>
              <a:t>起源</a:t>
            </a:r>
          </a:p>
        </p:txBody>
      </p:sp>
      <p:cxnSp>
        <p:nvCxnSpPr>
          <p:cNvPr id="32" name="直接连接符 31"/>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4797316" y="4479598"/>
            <a:ext cx="1169933" cy="31791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568591" y="1787034"/>
            <a:ext cx="686373" cy="686373"/>
            <a:chOff x="6357074" y="1008628"/>
            <a:chExt cx="1676757" cy="1676757"/>
          </a:xfrm>
        </p:grpSpPr>
        <p:sp>
          <p:nvSpPr>
            <p:cNvPr id="38" name="椭圆 37"/>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39" name="椭圆 38"/>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prstClr val="white"/>
                  </a:solidFill>
                  <a:latin typeface="+mj-lt"/>
                </a:rPr>
                <a:t>21</a:t>
              </a:r>
              <a:endParaRPr lang="zh-CN" altLang="en-US" sz="1050">
                <a:solidFill>
                  <a:prstClr val="white"/>
                </a:solidFill>
                <a:latin typeface="+mj-lt"/>
              </a:endParaRPr>
            </a:p>
          </p:txBody>
        </p:sp>
      </p:grpSp>
      <p:sp>
        <p:nvSpPr>
          <p:cNvPr id="41" name="矩形 40"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7" y="1862608"/>
            <a:ext cx="7598945" cy="584775"/>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2009 </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3</a:t>
            </a:r>
            <a:r>
              <a:rPr lang="zh-CN" altLang="en-US" sz="1600">
                <a:solidFill>
                  <a:schemeClr val="accent1"/>
                </a:solidFill>
                <a:latin typeface="方正兰亭黑_GBK"/>
                <a:ea typeface="方正兰亭黑_GBK"/>
              </a:rPr>
              <a:t>月，</a:t>
            </a:r>
            <a:r>
              <a:rPr lang="en-US" altLang="zh-CN" sz="1600">
                <a:solidFill>
                  <a:schemeClr val="accent1"/>
                </a:solidFill>
                <a:latin typeface="方正兰亭黑_GBK"/>
                <a:ea typeface="方正兰亭黑_GBK"/>
              </a:rPr>
              <a:t>Cloudera</a:t>
            </a:r>
            <a:r>
              <a:rPr lang="zh-CN" altLang="en-US" sz="1600">
                <a:solidFill>
                  <a:schemeClr val="accent1"/>
                </a:solidFill>
                <a:latin typeface="方正兰亭黑_GBK"/>
                <a:ea typeface="方正兰亭黑_GBK"/>
              </a:rPr>
              <a:t>推出世界上首个</a:t>
            </a:r>
            <a:r>
              <a:rPr lang="en-US" altLang="zh-CN" sz="1600">
                <a:solidFill>
                  <a:schemeClr val="accent1"/>
                </a:solidFill>
                <a:latin typeface="方正兰亭黑_GBK"/>
                <a:ea typeface="方正兰亭黑_GBK"/>
              </a:rPr>
              <a:t>Hadoop</a:t>
            </a:r>
            <a:r>
              <a:rPr lang="zh-CN" altLang="en-US" sz="1600">
                <a:solidFill>
                  <a:schemeClr val="accent1"/>
                </a:solidFill>
                <a:latin typeface="方正兰亭黑_GBK"/>
                <a:ea typeface="方正兰亭黑_GBK"/>
              </a:rPr>
              <a:t>发行版</a:t>
            </a:r>
            <a:r>
              <a:rPr lang="en-US" altLang="zh-CN" sz="1600">
                <a:solidFill>
                  <a:schemeClr val="accent1"/>
                </a:solidFill>
                <a:latin typeface="方正兰亭黑_GBK"/>
                <a:ea typeface="方正兰亭黑_GBK"/>
              </a:rPr>
              <a:t>——CDH</a:t>
            </a:r>
            <a:r>
              <a:rPr lang="zh-CN" altLang="en-US" sz="1600">
                <a:solidFill>
                  <a:schemeClr val="accent1"/>
                </a:solidFill>
                <a:latin typeface="方正兰亭黑_GBK"/>
                <a:ea typeface="方正兰亭黑_GBK"/>
              </a:rPr>
              <a:t>（</a:t>
            </a:r>
            <a:r>
              <a:rPr lang="en-US" altLang="zh-CN" sz="1600">
                <a:solidFill>
                  <a:schemeClr val="accent1"/>
                </a:solidFill>
                <a:latin typeface="方正兰亭黑_GBK"/>
                <a:ea typeface="方正兰亭黑_GBK"/>
              </a:rPr>
              <a:t>Cloudera's Distribution including Apache Hadoop</a:t>
            </a:r>
            <a:r>
              <a:rPr lang="zh-CN" altLang="en-US" sz="1600">
                <a:solidFill>
                  <a:schemeClr val="accent1"/>
                </a:solidFill>
                <a:latin typeface="方正兰亭黑_GBK"/>
                <a:ea typeface="方正兰亭黑_GBK"/>
              </a:rPr>
              <a:t>）平台，完全由开放源码软件组成。</a:t>
            </a:r>
            <a:endParaRPr lang="en-US" altLang="zh-CN" sz="1600">
              <a:solidFill>
                <a:schemeClr val="accent1"/>
              </a:solidFill>
              <a:latin typeface="方正兰亭黑_GBK"/>
              <a:ea typeface="方正兰亭黑_GBK"/>
            </a:endParaRPr>
          </a:p>
        </p:txBody>
      </p:sp>
      <p:cxnSp>
        <p:nvCxnSpPr>
          <p:cNvPr id="42" name="直接连接符 41"/>
          <p:cNvCxnSpPr/>
          <p:nvPr/>
        </p:nvCxnSpPr>
        <p:spPr>
          <a:xfrm>
            <a:off x="1401671" y="2460541"/>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568982" y="2943610"/>
            <a:ext cx="686373" cy="686373"/>
            <a:chOff x="6357074" y="1008628"/>
            <a:chExt cx="1676757" cy="1676757"/>
          </a:xfrm>
        </p:grpSpPr>
        <p:sp>
          <p:nvSpPr>
            <p:cNvPr id="44" name="椭圆 43"/>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45" name="椭圆 44"/>
            <p:cNvSpPr/>
            <p:nvPr/>
          </p:nvSpPr>
          <p:spPr>
            <a:xfrm>
              <a:off x="6552149" y="1193250"/>
              <a:ext cx="1307514" cy="1307514"/>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prstClr val="white"/>
                  </a:solidFill>
                  <a:latin typeface="+mj-lt"/>
                </a:rPr>
                <a:t>22</a:t>
              </a:r>
              <a:endParaRPr lang="zh-CN" altLang="en-US" sz="1200">
                <a:solidFill>
                  <a:prstClr val="white"/>
                </a:solidFill>
                <a:latin typeface="+mj-lt"/>
              </a:endParaRPr>
            </a:p>
          </p:txBody>
        </p:sp>
      </p:grpSp>
      <p:sp>
        <p:nvSpPr>
          <p:cNvPr id="47" name="矩形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8" y="2961566"/>
            <a:ext cx="10082014"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2009</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6</a:t>
            </a:r>
            <a:r>
              <a:rPr lang="zh-CN" altLang="en-US" sz="1600">
                <a:solidFill>
                  <a:schemeClr val="accent1"/>
                </a:solidFill>
                <a:latin typeface="方正兰亭黑_GBK"/>
                <a:ea typeface="方正兰亭黑_GBK"/>
              </a:rPr>
              <a:t>月，</a:t>
            </a:r>
            <a:r>
              <a:rPr lang="en-US" altLang="zh-CN" sz="1600">
                <a:solidFill>
                  <a:schemeClr val="accent1"/>
                </a:solidFill>
                <a:latin typeface="方正兰亭黑_GBK"/>
                <a:ea typeface="方正兰亭黑_GBK"/>
              </a:rPr>
              <a:t>Cloudera</a:t>
            </a:r>
            <a:r>
              <a:rPr lang="zh-CN" altLang="en-US" sz="1600">
                <a:solidFill>
                  <a:schemeClr val="accent1"/>
                </a:solidFill>
                <a:latin typeface="方正兰亭黑_GBK"/>
                <a:ea typeface="方正兰亭黑_GBK"/>
              </a:rPr>
              <a:t>的工程师</a:t>
            </a:r>
            <a:r>
              <a:rPr lang="en-US" altLang="zh-CN" sz="1600">
                <a:solidFill>
                  <a:schemeClr val="accent1"/>
                </a:solidFill>
                <a:latin typeface="方正兰亭黑_GBK"/>
                <a:ea typeface="方正兰亭黑_GBK"/>
              </a:rPr>
              <a:t>Tom White</a:t>
            </a:r>
            <a:r>
              <a:rPr lang="zh-CN" altLang="en-US" sz="1600">
                <a:solidFill>
                  <a:schemeClr val="accent1"/>
                </a:solidFill>
                <a:latin typeface="方正兰亭黑_GBK"/>
                <a:ea typeface="方正兰亭黑_GBK"/>
              </a:rPr>
              <a:t>编写的</a:t>
            </a:r>
            <a:r>
              <a:rPr lang="en-US" altLang="zh-CN" sz="1600">
                <a:solidFill>
                  <a:schemeClr val="accent1"/>
                </a:solidFill>
                <a:latin typeface="方正兰亭黑_GBK"/>
                <a:ea typeface="方正兰亭黑_GBK"/>
              </a:rPr>
              <a:t>《Hadoop</a:t>
            </a:r>
            <a:r>
              <a:rPr lang="zh-CN" altLang="en-US" sz="1600">
                <a:solidFill>
                  <a:schemeClr val="accent1"/>
                </a:solidFill>
                <a:latin typeface="方正兰亭黑_GBK"/>
                <a:ea typeface="方正兰亭黑_GBK"/>
              </a:rPr>
              <a:t>权威指南</a:t>
            </a:r>
            <a:r>
              <a:rPr lang="en-US" altLang="zh-CN" sz="1600">
                <a:solidFill>
                  <a:schemeClr val="accent1"/>
                </a:solidFill>
                <a:latin typeface="方正兰亭黑_GBK"/>
                <a:ea typeface="方正兰亭黑_GBK"/>
              </a:rPr>
              <a:t>》</a:t>
            </a:r>
            <a:r>
              <a:rPr lang="zh-CN" altLang="en-US" sz="1600">
                <a:solidFill>
                  <a:schemeClr val="accent1"/>
                </a:solidFill>
                <a:latin typeface="方正兰亭黑_GBK"/>
                <a:ea typeface="方正兰亭黑_GBK"/>
              </a:rPr>
              <a:t>初版出版，后被誉为</a:t>
            </a:r>
            <a:r>
              <a:rPr lang="en-US" altLang="zh-CN" sz="1600">
                <a:solidFill>
                  <a:schemeClr val="accent1"/>
                </a:solidFill>
                <a:latin typeface="方正兰亭黑_GBK"/>
                <a:ea typeface="方正兰亭黑_GBK"/>
              </a:rPr>
              <a:t>Hadoop</a:t>
            </a:r>
            <a:r>
              <a:rPr lang="zh-CN" altLang="en-US" sz="1600">
                <a:solidFill>
                  <a:schemeClr val="accent1"/>
                </a:solidFill>
                <a:latin typeface="方正兰亭黑_GBK"/>
                <a:ea typeface="方正兰亭黑_GBK"/>
              </a:rPr>
              <a:t>圣经。</a:t>
            </a:r>
            <a:endParaRPr lang="en-US" altLang="zh-CN" sz="1600">
              <a:solidFill>
                <a:schemeClr val="accent1"/>
              </a:solidFill>
              <a:latin typeface="方正兰亭黑_GBK"/>
              <a:ea typeface="方正兰亭黑_GBK"/>
            </a:endParaRPr>
          </a:p>
        </p:txBody>
      </p:sp>
      <p:cxnSp>
        <p:nvCxnSpPr>
          <p:cNvPr id="48" name="直接连接符 47"/>
          <p:cNvCxnSpPr/>
          <p:nvPr/>
        </p:nvCxnSpPr>
        <p:spPr>
          <a:xfrm>
            <a:off x="1401671" y="3330897"/>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560032" y="4100186"/>
            <a:ext cx="686373" cy="686373"/>
            <a:chOff x="6357074" y="1008628"/>
            <a:chExt cx="1676757" cy="1676757"/>
          </a:xfrm>
        </p:grpSpPr>
        <p:sp>
          <p:nvSpPr>
            <p:cNvPr id="50" name="椭圆 49"/>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51" name="椭圆 50"/>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prstClr val="white"/>
                  </a:solidFill>
                  <a:latin typeface="+mj-lt"/>
                </a:rPr>
                <a:t>23</a:t>
              </a:r>
              <a:endParaRPr lang="zh-CN" altLang="en-US" sz="1200">
                <a:solidFill>
                  <a:prstClr val="white"/>
                </a:solidFill>
                <a:latin typeface="+mj-lt"/>
              </a:endParaRPr>
            </a:p>
          </p:txBody>
        </p:sp>
      </p:grpSp>
      <p:sp>
        <p:nvSpPr>
          <p:cNvPr id="53" name="矩形 52"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7" y="4125088"/>
            <a:ext cx="5714967"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2009</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7</a:t>
            </a:r>
            <a:r>
              <a:rPr lang="zh-CN" altLang="en-US" sz="1600">
                <a:solidFill>
                  <a:schemeClr val="accent1"/>
                </a:solidFill>
                <a:latin typeface="方正兰亭黑_GBK"/>
                <a:ea typeface="方正兰亭黑_GBK"/>
              </a:rPr>
              <a:t>月 ，</a:t>
            </a:r>
            <a:r>
              <a:rPr lang="en-US" altLang="zh-CN" sz="1600">
                <a:solidFill>
                  <a:schemeClr val="accent1"/>
                </a:solidFill>
                <a:latin typeface="方正兰亭黑_GBK"/>
                <a:ea typeface="方正兰亭黑_GBK"/>
              </a:rPr>
              <a:t>Hadoop Core</a:t>
            </a:r>
            <a:r>
              <a:rPr lang="zh-CN" altLang="en-US" sz="1600">
                <a:solidFill>
                  <a:schemeClr val="accent1"/>
                </a:solidFill>
                <a:latin typeface="方正兰亭黑_GBK"/>
                <a:ea typeface="方正兰亭黑_GBK"/>
              </a:rPr>
              <a:t>项目更名为</a:t>
            </a:r>
            <a:r>
              <a:rPr lang="en-US" altLang="zh-CN" sz="1600">
                <a:solidFill>
                  <a:schemeClr val="accent1"/>
                </a:solidFill>
                <a:latin typeface="方正兰亭黑_GBK"/>
                <a:ea typeface="方正兰亭黑_GBK"/>
              </a:rPr>
              <a:t>Hadoop Common;</a:t>
            </a:r>
          </a:p>
        </p:txBody>
      </p:sp>
      <p:cxnSp>
        <p:nvCxnSpPr>
          <p:cNvPr id="54" name="直接连接符 53"/>
          <p:cNvCxnSpPr/>
          <p:nvPr/>
        </p:nvCxnSpPr>
        <p:spPr>
          <a:xfrm>
            <a:off x="1401671" y="4470778"/>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560032" y="5256760"/>
            <a:ext cx="686373" cy="686373"/>
            <a:chOff x="6357074" y="1008628"/>
            <a:chExt cx="1676757" cy="1676757"/>
          </a:xfrm>
        </p:grpSpPr>
        <p:sp>
          <p:nvSpPr>
            <p:cNvPr id="56" name="椭圆 55"/>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57" name="椭圆 56"/>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prstClr val="white"/>
                  </a:solidFill>
                  <a:latin typeface="+mj-lt"/>
                </a:rPr>
                <a:t>24</a:t>
              </a:r>
              <a:endParaRPr lang="zh-CN" altLang="en-US" sz="1100">
                <a:solidFill>
                  <a:prstClr val="white"/>
                </a:solidFill>
                <a:latin typeface="+mj-lt"/>
              </a:endParaRPr>
            </a:p>
          </p:txBody>
        </p:sp>
      </p:grpSp>
      <p:sp>
        <p:nvSpPr>
          <p:cNvPr id="59" name="矩形 5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0598" y="5332335"/>
            <a:ext cx="9861974"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2009</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7</a:t>
            </a:r>
            <a:r>
              <a:rPr lang="zh-CN" altLang="en-US" sz="1600">
                <a:solidFill>
                  <a:schemeClr val="accent1"/>
                </a:solidFill>
                <a:latin typeface="方正兰亭黑_GBK"/>
                <a:ea typeface="方正兰亭黑_GBK"/>
              </a:rPr>
              <a:t>月 ，</a:t>
            </a:r>
            <a:r>
              <a:rPr lang="en-US" altLang="zh-CN" sz="1600">
                <a:solidFill>
                  <a:schemeClr val="accent1"/>
                </a:solidFill>
                <a:latin typeface="方正兰亭黑_GBK"/>
                <a:ea typeface="方正兰亭黑_GBK"/>
              </a:rPr>
              <a:t>MapReduce </a:t>
            </a:r>
            <a:r>
              <a:rPr lang="zh-CN" altLang="en-US" sz="1600">
                <a:solidFill>
                  <a:schemeClr val="accent1"/>
                </a:solidFill>
                <a:latin typeface="方正兰亭黑_GBK"/>
                <a:ea typeface="方正兰亭黑_GBK"/>
              </a:rPr>
              <a:t>和 </a:t>
            </a:r>
            <a:r>
              <a:rPr lang="en-US" altLang="zh-CN" sz="1600">
                <a:solidFill>
                  <a:schemeClr val="accent1"/>
                </a:solidFill>
                <a:latin typeface="方正兰亭黑_GBK"/>
                <a:ea typeface="方正兰亭黑_GBK"/>
              </a:rPr>
              <a:t>Hadoop Distributed File System (HDFS) </a:t>
            </a:r>
            <a:r>
              <a:rPr lang="zh-CN" altLang="en-US" sz="1600">
                <a:solidFill>
                  <a:schemeClr val="accent1"/>
                </a:solidFill>
                <a:latin typeface="方正兰亭黑_GBK"/>
                <a:ea typeface="方正兰亭黑_GBK"/>
              </a:rPr>
              <a:t>成为</a:t>
            </a:r>
            <a:r>
              <a:rPr lang="en-US" altLang="zh-CN" sz="1600">
                <a:solidFill>
                  <a:schemeClr val="accent1"/>
                </a:solidFill>
                <a:latin typeface="方正兰亭黑_GBK"/>
                <a:ea typeface="方正兰亭黑_GBK"/>
              </a:rPr>
              <a:t>Hadoop</a:t>
            </a:r>
            <a:r>
              <a:rPr lang="zh-CN" altLang="en-US" sz="1600">
                <a:solidFill>
                  <a:schemeClr val="accent1"/>
                </a:solidFill>
                <a:latin typeface="方正兰亭黑_GBK"/>
                <a:ea typeface="方正兰亭黑_GBK"/>
              </a:rPr>
              <a:t>项目的独立子项目。</a:t>
            </a:r>
            <a:endParaRPr lang="en-US" altLang="zh-CN" sz="1600">
              <a:solidFill>
                <a:schemeClr val="accent1"/>
              </a:solidFill>
              <a:latin typeface="方正兰亭黑_GBK"/>
              <a:ea typeface="方正兰亭黑_GBK"/>
            </a:endParaRPr>
          </a:p>
        </p:txBody>
      </p:sp>
      <p:cxnSp>
        <p:nvCxnSpPr>
          <p:cNvPr id="60" name="直接连接符 59"/>
          <p:cNvCxnSpPr/>
          <p:nvPr/>
        </p:nvCxnSpPr>
        <p:spPr>
          <a:xfrm>
            <a:off x="1393112" y="5701667"/>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文本框 5"/>
          <p:cNvSpPr txBox="1">
            <a:spLocks noChangeArrowheads="1"/>
          </p:cNvSpPr>
          <p:nvPr/>
        </p:nvSpPr>
        <p:spPr bwMode="auto">
          <a:xfrm>
            <a:off x="1251670" y="244885"/>
            <a:ext cx="1790875"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Hadoop</a:t>
            </a:r>
            <a:r>
              <a:rPr lang="zh-CN" altLang="en-US" sz="2135">
                <a:solidFill>
                  <a:srgbClr val="27506E"/>
                </a:solidFill>
                <a:latin typeface="方正兰亭黑_GBK"/>
                <a:ea typeface="方正兰亭黑_GBK"/>
              </a:rPr>
              <a:t>起源</a:t>
            </a:r>
          </a:p>
        </p:txBody>
      </p:sp>
      <p:cxnSp>
        <p:nvCxnSpPr>
          <p:cNvPr id="32" name="直接连接符 31"/>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9499545" y="929351"/>
            <a:ext cx="1423298" cy="19193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568591" y="1787034"/>
            <a:ext cx="686373" cy="686373"/>
            <a:chOff x="6357074" y="1008628"/>
            <a:chExt cx="1676757" cy="1676757"/>
          </a:xfrm>
        </p:grpSpPr>
        <p:sp>
          <p:nvSpPr>
            <p:cNvPr id="38" name="椭圆 37"/>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39" name="椭圆 38"/>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prstClr val="white"/>
                  </a:solidFill>
                  <a:latin typeface="+mj-lt"/>
                </a:rPr>
                <a:t>25</a:t>
              </a:r>
              <a:endParaRPr lang="zh-CN" altLang="en-US" sz="1050">
                <a:solidFill>
                  <a:prstClr val="white"/>
                </a:solidFill>
                <a:latin typeface="+mj-lt"/>
              </a:endParaRPr>
            </a:p>
          </p:txBody>
        </p:sp>
      </p:grpSp>
      <p:sp>
        <p:nvSpPr>
          <p:cNvPr id="41" name="矩形 40"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7" y="1862608"/>
            <a:ext cx="7039271"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2009</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8</a:t>
            </a:r>
            <a:r>
              <a:rPr lang="zh-CN" altLang="en-US" sz="1600">
                <a:solidFill>
                  <a:schemeClr val="accent1"/>
                </a:solidFill>
                <a:latin typeface="方正兰亭黑_GBK"/>
                <a:ea typeface="方正兰亭黑_GBK"/>
              </a:rPr>
              <a:t>月，</a:t>
            </a:r>
            <a:r>
              <a:rPr lang="en-US" altLang="zh-CN" sz="1600">
                <a:solidFill>
                  <a:schemeClr val="accent1"/>
                </a:solidFill>
                <a:latin typeface="方正兰亭黑_GBK"/>
                <a:ea typeface="方正兰亭黑_GBK"/>
              </a:rPr>
              <a:t>Hadoop</a:t>
            </a:r>
            <a:r>
              <a:rPr lang="zh-CN" altLang="en-US" sz="1600">
                <a:solidFill>
                  <a:schemeClr val="accent1"/>
                </a:solidFill>
                <a:latin typeface="方正兰亭黑_GBK"/>
                <a:ea typeface="方正兰亭黑_GBK"/>
              </a:rPr>
              <a:t>创始人</a:t>
            </a:r>
            <a:r>
              <a:rPr lang="en-US" altLang="zh-CN" sz="1600">
                <a:solidFill>
                  <a:schemeClr val="accent1"/>
                </a:solidFill>
                <a:latin typeface="方正兰亭黑_GBK"/>
                <a:ea typeface="方正兰亭黑_GBK"/>
              </a:rPr>
              <a:t>Doug Cutting</a:t>
            </a:r>
            <a:r>
              <a:rPr lang="zh-CN" altLang="en-US" sz="1600">
                <a:solidFill>
                  <a:schemeClr val="accent1"/>
                </a:solidFill>
                <a:latin typeface="方正兰亭黑_GBK"/>
                <a:ea typeface="方正兰亭黑_GBK"/>
              </a:rPr>
              <a:t>加入</a:t>
            </a:r>
            <a:r>
              <a:rPr lang="en-US" altLang="zh-CN" sz="1600">
                <a:solidFill>
                  <a:schemeClr val="accent1"/>
                </a:solidFill>
                <a:latin typeface="方正兰亭黑_GBK"/>
                <a:ea typeface="方正兰亭黑_GBK"/>
              </a:rPr>
              <a:t>Cloudera</a:t>
            </a:r>
            <a:r>
              <a:rPr lang="zh-CN" altLang="en-US" sz="1600">
                <a:solidFill>
                  <a:schemeClr val="accent1"/>
                </a:solidFill>
                <a:latin typeface="方正兰亭黑_GBK"/>
                <a:ea typeface="方正兰亭黑_GBK"/>
              </a:rPr>
              <a:t>担任首席架构师。</a:t>
            </a:r>
            <a:endParaRPr lang="en-US" altLang="zh-CN" sz="1600">
              <a:solidFill>
                <a:schemeClr val="accent1"/>
              </a:solidFill>
              <a:latin typeface="方正兰亭黑_GBK"/>
              <a:ea typeface="方正兰亭黑_GBK"/>
            </a:endParaRPr>
          </a:p>
        </p:txBody>
      </p:sp>
      <p:cxnSp>
        <p:nvCxnSpPr>
          <p:cNvPr id="42" name="直接连接符 41"/>
          <p:cNvCxnSpPr/>
          <p:nvPr/>
        </p:nvCxnSpPr>
        <p:spPr>
          <a:xfrm>
            <a:off x="1401671" y="2200407"/>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568982" y="2943610"/>
            <a:ext cx="686373" cy="686373"/>
            <a:chOff x="6357074" y="1008628"/>
            <a:chExt cx="1676757" cy="1676757"/>
          </a:xfrm>
        </p:grpSpPr>
        <p:sp>
          <p:nvSpPr>
            <p:cNvPr id="44" name="椭圆 43"/>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45" name="椭圆 44"/>
            <p:cNvSpPr/>
            <p:nvPr/>
          </p:nvSpPr>
          <p:spPr>
            <a:xfrm>
              <a:off x="6552149" y="1193250"/>
              <a:ext cx="1307514" cy="1307514"/>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prstClr val="white"/>
                  </a:solidFill>
                  <a:latin typeface="+mj-lt"/>
                </a:rPr>
                <a:t>26</a:t>
              </a:r>
              <a:endParaRPr lang="zh-CN" altLang="en-US" sz="1200">
                <a:solidFill>
                  <a:prstClr val="white"/>
                </a:solidFill>
                <a:latin typeface="+mj-lt"/>
              </a:endParaRPr>
            </a:p>
          </p:txBody>
        </p:sp>
      </p:grpSp>
      <p:sp>
        <p:nvSpPr>
          <p:cNvPr id="47" name="矩形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8" y="2961566"/>
            <a:ext cx="5005518"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2009</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10</a:t>
            </a:r>
            <a:r>
              <a:rPr lang="zh-CN" altLang="en-US" sz="1600">
                <a:solidFill>
                  <a:schemeClr val="accent1"/>
                </a:solidFill>
                <a:latin typeface="方正兰亭黑_GBK"/>
                <a:ea typeface="方正兰亭黑_GBK"/>
              </a:rPr>
              <a:t>月，首届</a:t>
            </a:r>
            <a:r>
              <a:rPr lang="en-US" altLang="zh-CN" sz="1600">
                <a:solidFill>
                  <a:schemeClr val="accent1"/>
                </a:solidFill>
                <a:latin typeface="方正兰亭黑_GBK"/>
                <a:ea typeface="方正兰亭黑_GBK"/>
              </a:rPr>
              <a:t>Hadoop World</a:t>
            </a:r>
            <a:r>
              <a:rPr lang="zh-CN" altLang="en-US" sz="1600">
                <a:solidFill>
                  <a:schemeClr val="accent1"/>
                </a:solidFill>
                <a:latin typeface="方正兰亭黑_GBK"/>
                <a:ea typeface="方正兰亭黑_GBK"/>
              </a:rPr>
              <a:t>大会在纽约召开。</a:t>
            </a:r>
            <a:endParaRPr lang="en-US" altLang="zh-CN" sz="1600">
              <a:solidFill>
                <a:schemeClr val="accent1"/>
              </a:solidFill>
              <a:latin typeface="方正兰亭黑_GBK"/>
              <a:ea typeface="方正兰亭黑_GBK"/>
            </a:endParaRPr>
          </a:p>
        </p:txBody>
      </p:sp>
      <p:cxnSp>
        <p:nvCxnSpPr>
          <p:cNvPr id="48" name="直接连接符 47"/>
          <p:cNvCxnSpPr/>
          <p:nvPr/>
        </p:nvCxnSpPr>
        <p:spPr>
          <a:xfrm>
            <a:off x="1401671" y="3330897"/>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560032" y="4100186"/>
            <a:ext cx="686373" cy="686373"/>
            <a:chOff x="6357074" y="1008628"/>
            <a:chExt cx="1676757" cy="1676757"/>
          </a:xfrm>
        </p:grpSpPr>
        <p:sp>
          <p:nvSpPr>
            <p:cNvPr id="50" name="椭圆 49"/>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51" name="椭圆 50"/>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prstClr val="white"/>
                  </a:solidFill>
                  <a:latin typeface="+mj-lt"/>
                </a:rPr>
                <a:t>27</a:t>
              </a:r>
              <a:endParaRPr lang="zh-CN" altLang="en-US" sz="1200">
                <a:solidFill>
                  <a:prstClr val="white"/>
                </a:solidFill>
                <a:latin typeface="+mj-lt"/>
              </a:endParaRPr>
            </a:p>
          </p:txBody>
        </p:sp>
      </p:grpSp>
      <p:sp>
        <p:nvSpPr>
          <p:cNvPr id="53" name="矩形 52"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7" y="4125088"/>
            <a:ext cx="10208140"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2010</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5</a:t>
            </a:r>
            <a:r>
              <a:rPr lang="zh-CN" altLang="en-US" sz="1600">
                <a:solidFill>
                  <a:schemeClr val="accent1"/>
                </a:solidFill>
                <a:latin typeface="方正兰亭黑_GBK"/>
                <a:ea typeface="方正兰亭黑_GBK"/>
              </a:rPr>
              <a:t>月，</a:t>
            </a:r>
            <a:r>
              <a:rPr lang="en-US" altLang="zh-CN" sz="1600">
                <a:solidFill>
                  <a:schemeClr val="accent1"/>
                </a:solidFill>
                <a:latin typeface="方正兰亭黑_GBK"/>
                <a:ea typeface="方正兰亭黑_GBK"/>
              </a:rPr>
              <a:t>IBM</a:t>
            </a:r>
            <a:r>
              <a:rPr lang="zh-CN" altLang="en-US" sz="1600">
                <a:solidFill>
                  <a:schemeClr val="accent1"/>
                </a:solidFill>
                <a:latin typeface="方正兰亭黑_GBK"/>
                <a:ea typeface="方正兰亭黑_GBK"/>
              </a:rPr>
              <a:t>提供了基于</a:t>
            </a:r>
            <a:r>
              <a:rPr lang="en-US" altLang="zh-CN" sz="1600">
                <a:solidFill>
                  <a:schemeClr val="accent1"/>
                </a:solidFill>
                <a:latin typeface="方正兰亭黑_GBK"/>
                <a:ea typeface="方正兰亭黑_GBK"/>
              </a:rPr>
              <a:t>Hadoop </a:t>
            </a:r>
            <a:r>
              <a:rPr lang="zh-CN" altLang="en-US" sz="1600">
                <a:solidFill>
                  <a:schemeClr val="accent1"/>
                </a:solidFill>
                <a:latin typeface="方正兰亭黑_GBK"/>
                <a:ea typeface="方正兰亭黑_GBK"/>
              </a:rPr>
              <a:t>的大数据分析软件</a:t>
            </a:r>
            <a:r>
              <a:rPr lang="en-US" altLang="zh-CN" sz="1600">
                <a:solidFill>
                  <a:schemeClr val="accent1"/>
                </a:solidFill>
                <a:latin typeface="方正兰亭黑_GBK"/>
                <a:ea typeface="方正兰亭黑_GBK"/>
              </a:rPr>
              <a:t>——InfoSphere BigInsights</a:t>
            </a:r>
            <a:r>
              <a:rPr lang="zh-CN" altLang="en-US" sz="1600">
                <a:solidFill>
                  <a:schemeClr val="accent1"/>
                </a:solidFill>
                <a:latin typeface="方正兰亭黑_GBK"/>
                <a:ea typeface="方正兰亭黑_GBK"/>
              </a:rPr>
              <a:t>，包括基础版和企业版。</a:t>
            </a:r>
            <a:endParaRPr lang="en-US" altLang="zh-CN" sz="1600">
              <a:solidFill>
                <a:schemeClr val="accent1"/>
              </a:solidFill>
              <a:latin typeface="方正兰亭黑_GBK"/>
              <a:ea typeface="方正兰亭黑_GBK"/>
            </a:endParaRPr>
          </a:p>
        </p:txBody>
      </p:sp>
      <p:cxnSp>
        <p:nvCxnSpPr>
          <p:cNvPr id="54" name="直接连接符 53"/>
          <p:cNvCxnSpPr/>
          <p:nvPr/>
        </p:nvCxnSpPr>
        <p:spPr>
          <a:xfrm>
            <a:off x="1401671" y="4470778"/>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560032" y="5256760"/>
            <a:ext cx="686373" cy="686373"/>
            <a:chOff x="6357074" y="1008628"/>
            <a:chExt cx="1676757" cy="1676757"/>
          </a:xfrm>
        </p:grpSpPr>
        <p:sp>
          <p:nvSpPr>
            <p:cNvPr id="56" name="椭圆 55"/>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57" name="椭圆 56"/>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prstClr val="white"/>
                  </a:solidFill>
                  <a:latin typeface="+mj-lt"/>
                </a:rPr>
                <a:t>28</a:t>
              </a:r>
              <a:endParaRPr lang="zh-CN" altLang="en-US" sz="1100">
                <a:solidFill>
                  <a:prstClr val="white"/>
                </a:solidFill>
                <a:latin typeface="+mj-lt"/>
              </a:endParaRPr>
            </a:p>
          </p:txBody>
        </p:sp>
      </p:grpSp>
      <p:sp>
        <p:nvSpPr>
          <p:cNvPr id="59" name="矩形 5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0598" y="5332335"/>
            <a:ext cx="6905940" cy="584775"/>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2011</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3</a:t>
            </a:r>
            <a:r>
              <a:rPr lang="zh-CN" altLang="en-US" sz="1600">
                <a:solidFill>
                  <a:schemeClr val="accent1"/>
                </a:solidFill>
                <a:latin typeface="方正兰亭黑_GBK"/>
                <a:ea typeface="方正兰亭黑_GBK"/>
              </a:rPr>
              <a:t>月，</a:t>
            </a:r>
            <a:r>
              <a:rPr lang="en-US" altLang="zh-CN" sz="1600">
                <a:solidFill>
                  <a:schemeClr val="accent1"/>
                </a:solidFill>
                <a:latin typeface="方正兰亭黑_GBK"/>
                <a:ea typeface="方正兰亭黑_GBK"/>
              </a:rPr>
              <a:t>Apache Hadoop</a:t>
            </a:r>
            <a:r>
              <a:rPr lang="zh-CN" altLang="en-US" sz="1600">
                <a:solidFill>
                  <a:schemeClr val="accent1"/>
                </a:solidFill>
                <a:latin typeface="方正兰亭黑_GBK"/>
                <a:ea typeface="方正兰亭黑_GBK"/>
              </a:rPr>
              <a:t>获得</a:t>
            </a:r>
            <a:r>
              <a:rPr lang="en-US" altLang="zh-CN" sz="1600">
                <a:solidFill>
                  <a:schemeClr val="accent1"/>
                </a:solidFill>
                <a:latin typeface="方正兰亭黑_GBK"/>
                <a:ea typeface="方正兰亭黑_GBK"/>
              </a:rPr>
              <a:t>Media Guardian Innovation Awards</a:t>
            </a:r>
          </a:p>
          <a:p>
            <a:pPr fontAlgn="base">
              <a:spcBef>
                <a:spcPct val="0"/>
              </a:spcBef>
              <a:spcAft>
                <a:spcPct val="0"/>
              </a:spcAft>
              <a:defRPr/>
            </a:pPr>
            <a:r>
              <a:rPr lang="zh-CN" altLang="en-US" sz="1600">
                <a:solidFill>
                  <a:schemeClr val="accent1"/>
                </a:solidFill>
                <a:latin typeface="方正兰亭黑_GBK"/>
                <a:ea typeface="方正兰亭黑_GBK"/>
              </a:rPr>
              <a:t>媒体卫报创新奖</a:t>
            </a:r>
            <a:endParaRPr lang="en-US" altLang="zh-CN" sz="1600">
              <a:solidFill>
                <a:schemeClr val="accent1"/>
              </a:solidFill>
              <a:latin typeface="方正兰亭黑_GBK"/>
              <a:ea typeface="方正兰亭黑_GBK"/>
            </a:endParaRPr>
          </a:p>
        </p:txBody>
      </p:sp>
      <p:cxnSp>
        <p:nvCxnSpPr>
          <p:cNvPr id="60" name="直接连接符 59"/>
          <p:cNvCxnSpPr/>
          <p:nvPr/>
        </p:nvCxnSpPr>
        <p:spPr>
          <a:xfrm>
            <a:off x="1385229" y="5938151"/>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文本框 5"/>
          <p:cNvSpPr txBox="1">
            <a:spLocks noChangeArrowheads="1"/>
          </p:cNvSpPr>
          <p:nvPr/>
        </p:nvSpPr>
        <p:spPr bwMode="auto">
          <a:xfrm>
            <a:off x="1251670" y="244885"/>
            <a:ext cx="1790875"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Hadoop</a:t>
            </a:r>
            <a:r>
              <a:rPr lang="zh-CN" altLang="en-US" sz="2135">
                <a:solidFill>
                  <a:srgbClr val="27506E"/>
                </a:solidFill>
                <a:latin typeface="方正兰亭黑_GBK"/>
                <a:ea typeface="方正兰亭黑_GBK"/>
              </a:rPr>
              <a:t>起源</a:t>
            </a:r>
          </a:p>
        </p:txBody>
      </p:sp>
      <p:cxnSp>
        <p:nvCxnSpPr>
          <p:cNvPr id="32" name="直接连接符 31"/>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a:stretch>
            <a:fillRect/>
          </a:stretch>
        </p:blipFill>
        <p:spPr>
          <a:xfrm>
            <a:off x="8032293" y="4650851"/>
            <a:ext cx="4159707" cy="2172478"/>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3975" y="4540518"/>
            <a:ext cx="1225794" cy="6835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568591" y="1787034"/>
            <a:ext cx="686373" cy="686373"/>
            <a:chOff x="6357074" y="1008628"/>
            <a:chExt cx="1676757" cy="1676757"/>
          </a:xfrm>
        </p:grpSpPr>
        <p:sp>
          <p:nvSpPr>
            <p:cNvPr id="38" name="椭圆 37"/>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39" name="椭圆 38"/>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prstClr val="white"/>
                  </a:solidFill>
                  <a:latin typeface="+mj-lt"/>
                </a:rPr>
                <a:t>29</a:t>
              </a:r>
              <a:endParaRPr lang="zh-CN" altLang="en-US" sz="1050">
                <a:solidFill>
                  <a:prstClr val="white"/>
                </a:solidFill>
                <a:latin typeface="+mj-lt"/>
              </a:endParaRPr>
            </a:p>
          </p:txBody>
        </p:sp>
      </p:grpSp>
      <p:sp>
        <p:nvSpPr>
          <p:cNvPr id="41" name="矩形 40"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7" y="1862608"/>
            <a:ext cx="7598945"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2012</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3</a:t>
            </a:r>
            <a:r>
              <a:rPr lang="zh-CN" altLang="en-US" sz="1600">
                <a:solidFill>
                  <a:schemeClr val="accent1"/>
                </a:solidFill>
                <a:latin typeface="方正兰亭黑_GBK"/>
                <a:ea typeface="方正兰亭黑_GBK"/>
              </a:rPr>
              <a:t>月，企业必须的重要功能</a:t>
            </a:r>
            <a:r>
              <a:rPr lang="en-US" altLang="zh-CN" sz="1600">
                <a:solidFill>
                  <a:schemeClr val="accent1"/>
                </a:solidFill>
                <a:latin typeface="方正兰亭黑_GBK"/>
                <a:ea typeface="方正兰亭黑_GBK"/>
              </a:rPr>
              <a:t>HDFS NameNode HA</a:t>
            </a:r>
            <a:r>
              <a:rPr lang="zh-CN" altLang="en-US" sz="1600">
                <a:solidFill>
                  <a:schemeClr val="accent1"/>
                </a:solidFill>
                <a:latin typeface="方正兰亭黑_GBK"/>
                <a:ea typeface="方正兰亭黑_GBK"/>
              </a:rPr>
              <a:t>被加入</a:t>
            </a:r>
            <a:r>
              <a:rPr lang="en-US" altLang="zh-CN" sz="1600">
                <a:solidFill>
                  <a:schemeClr val="accent1"/>
                </a:solidFill>
                <a:latin typeface="方正兰亭黑_GBK"/>
                <a:ea typeface="方正兰亭黑_GBK"/>
              </a:rPr>
              <a:t>Hadoop</a:t>
            </a:r>
            <a:r>
              <a:rPr lang="zh-CN" altLang="en-US" sz="1600">
                <a:solidFill>
                  <a:schemeClr val="accent1"/>
                </a:solidFill>
                <a:latin typeface="方正兰亭黑_GBK"/>
                <a:ea typeface="方正兰亭黑_GBK"/>
              </a:rPr>
              <a:t>主版本。</a:t>
            </a:r>
            <a:endParaRPr lang="en-US" altLang="zh-CN" sz="1600">
              <a:solidFill>
                <a:schemeClr val="accent1"/>
              </a:solidFill>
              <a:latin typeface="方正兰亭黑_GBK"/>
              <a:ea typeface="方正兰亭黑_GBK"/>
            </a:endParaRPr>
          </a:p>
        </p:txBody>
      </p:sp>
      <p:cxnSp>
        <p:nvCxnSpPr>
          <p:cNvPr id="42" name="直接连接符 41"/>
          <p:cNvCxnSpPr/>
          <p:nvPr/>
        </p:nvCxnSpPr>
        <p:spPr>
          <a:xfrm>
            <a:off x="1401671" y="2192527"/>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568982" y="2943610"/>
            <a:ext cx="686373" cy="686373"/>
            <a:chOff x="6357074" y="1008628"/>
            <a:chExt cx="1676757" cy="1676757"/>
          </a:xfrm>
        </p:grpSpPr>
        <p:sp>
          <p:nvSpPr>
            <p:cNvPr id="44" name="椭圆 43"/>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45" name="椭圆 44"/>
            <p:cNvSpPr/>
            <p:nvPr/>
          </p:nvSpPr>
          <p:spPr>
            <a:xfrm>
              <a:off x="6552149" y="1193250"/>
              <a:ext cx="1307514" cy="1307514"/>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prstClr val="white"/>
                  </a:solidFill>
                  <a:latin typeface="+mj-lt"/>
                </a:rPr>
                <a:t>30</a:t>
              </a:r>
              <a:endParaRPr lang="zh-CN" altLang="en-US" sz="1200">
                <a:solidFill>
                  <a:prstClr val="white"/>
                </a:solidFill>
                <a:latin typeface="+mj-lt"/>
              </a:endParaRPr>
            </a:p>
          </p:txBody>
        </p:sp>
      </p:grpSp>
      <p:sp>
        <p:nvSpPr>
          <p:cNvPr id="47" name="矩形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8" y="2961566"/>
            <a:ext cx="6723959"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2012</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8</a:t>
            </a:r>
            <a:r>
              <a:rPr lang="zh-CN" altLang="en-US" sz="1600">
                <a:solidFill>
                  <a:schemeClr val="accent1"/>
                </a:solidFill>
                <a:latin typeface="方正兰亭黑_GBK"/>
                <a:ea typeface="方正兰亭黑_GBK"/>
              </a:rPr>
              <a:t>月，另外一个重要的企业适用功能</a:t>
            </a:r>
            <a:r>
              <a:rPr lang="en-US" altLang="zh-CN" sz="1600">
                <a:solidFill>
                  <a:schemeClr val="accent1"/>
                </a:solidFill>
                <a:latin typeface="方正兰亭黑_GBK"/>
                <a:ea typeface="方正兰亭黑_GBK"/>
              </a:rPr>
              <a:t>YARN</a:t>
            </a:r>
            <a:r>
              <a:rPr lang="zh-CN" altLang="en-US" sz="1600">
                <a:solidFill>
                  <a:schemeClr val="accent1"/>
                </a:solidFill>
                <a:latin typeface="方正兰亭黑_GBK"/>
                <a:ea typeface="方正兰亭黑_GBK"/>
              </a:rPr>
              <a:t>成为</a:t>
            </a:r>
            <a:r>
              <a:rPr lang="en-US" altLang="zh-CN" sz="1600">
                <a:solidFill>
                  <a:schemeClr val="accent1"/>
                </a:solidFill>
                <a:latin typeface="方正兰亭黑_GBK"/>
                <a:ea typeface="方正兰亭黑_GBK"/>
              </a:rPr>
              <a:t>Hadoop</a:t>
            </a:r>
            <a:r>
              <a:rPr lang="zh-CN" altLang="en-US" sz="1600">
                <a:solidFill>
                  <a:schemeClr val="accent1"/>
                </a:solidFill>
                <a:latin typeface="方正兰亭黑_GBK"/>
                <a:ea typeface="方正兰亭黑_GBK"/>
              </a:rPr>
              <a:t>子项目。</a:t>
            </a:r>
            <a:endParaRPr lang="en-US" altLang="zh-CN" sz="1600">
              <a:solidFill>
                <a:schemeClr val="accent1"/>
              </a:solidFill>
              <a:latin typeface="方正兰亭黑_GBK"/>
              <a:ea typeface="方正兰亭黑_GBK"/>
            </a:endParaRPr>
          </a:p>
        </p:txBody>
      </p:sp>
      <p:cxnSp>
        <p:nvCxnSpPr>
          <p:cNvPr id="48" name="直接连接符 47"/>
          <p:cNvCxnSpPr/>
          <p:nvPr/>
        </p:nvCxnSpPr>
        <p:spPr>
          <a:xfrm>
            <a:off x="1401671" y="3330897"/>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560032" y="4100186"/>
            <a:ext cx="686373" cy="686373"/>
            <a:chOff x="6357074" y="1008628"/>
            <a:chExt cx="1676757" cy="1676757"/>
          </a:xfrm>
        </p:grpSpPr>
        <p:sp>
          <p:nvSpPr>
            <p:cNvPr id="50" name="椭圆 49"/>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51" name="椭圆 50"/>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prstClr val="white"/>
                  </a:solidFill>
                  <a:latin typeface="+mj-lt"/>
                </a:rPr>
                <a:t>31</a:t>
              </a:r>
              <a:endParaRPr lang="zh-CN" altLang="en-US" sz="1200">
                <a:solidFill>
                  <a:prstClr val="white"/>
                </a:solidFill>
                <a:latin typeface="+mj-lt"/>
              </a:endParaRPr>
            </a:p>
          </p:txBody>
        </p:sp>
      </p:grpSp>
      <p:sp>
        <p:nvSpPr>
          <p:cNvPr id="53" name="矩形 52"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7" y="4125088"/>
            <a:ext cx="9719409"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2014</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2</a:t>
            </a:r>
            <a:r>
              <a:rPr lang="zh-CN" altLang="en-US" sz="1600">
                <a:solidFill>
                  <a:schemeClr val="accent1"/>
                </a:solidFill>
                <a:latin typeface="方正兰亭黑_GBK"/>
                <a:ea typeface="方正兰亭黑_GBK"/>
              </a:rPr>
              <a:t>月，</a:t>
            </a:r>
            <a:r>
              <a:rPr lang="en-US" altLang="zh-CN" sz="1600">
                <a:solidFill>
                  <a:schemeClr val="accent1"/>
                </a:solidFill>
                <a:latin typeface="方正兰亭黑_GBK"/>
                <a:ea typeface="方正兰亭黑_GBK"/>
              </a:rPr>
              <a:t>Spark</a:t>
            </a:r>
            <a:r>
              <a:rPr lang="zh-CN" altLang="en-US" sz="1600">
                <a:solidFill>
                  <a:schemeClr val="accent1"/>
                </a:solidFill>
                <a:latin typeface="方正兰亭黑_GBK"/>
                <a:ea typeface="方正兰亭黑_GBK"/>
              </a:rPr>
              <a:t>逐渐代替</a:t>
            </a:r>
            <a:r>
              <a:rPr lang="en-US" altLang="zh-CN" sz="1600">
                <a:solidFill>
                  <a:schemeClr val="accent1"/>
                </a:solidFill>
                <a:latin typeface="方正兰亭黑_GBK"/>
                <a:ea typeface="方正兰亭黑_GBK"/>
              </a:rPr>
              <a:t>MapReduce</a:t>
            </a:r>
            <a:r>
              <a:rPr lang="zh-CN" altLang="en-US" sz="1600">
                <a:solidFill>
                  <a:schemeClr val="accent1"/>
                </a:solidFill>
                <a:latin typeface="方正兰亭黑_GBK"/>
                <a:ea typeface="方正兰亭黑_GBK"/>
              </a:rPr>
              <a:t>成为</a:t>
            </a:r>
            <a:r>
              <a:rPr lang="en-US" altLang="zh-CN" sz="1600">
                <a:solidFill>
                  <a:schemeClr val="accent1"/>
                </a:solidFill>
                <a:latin typeface="方正兰亭黑_GBK"/>
                <a:ea typeface="方正兰亭黑_GBK"/>
              </a:rPr>
              <a:t>Hadoop</a:t>
            </a:r>
            <a:r>
              <a:rPr lang="zh-CN" altLang="en-US" sz="1600">
                <a:solidFill>
                  <a:schemeClr val="accent1"/>
                </a:solidFill>
                <a:latin typeface="方正兰亭黑_GBK"/>
                <a:ea typeface="方正兰亭黑_GBK"/>
              </a:rPr>
              <a:t>的缺省执行引擎，并成为</a:t>
            </a:r>
            <a:r>
              <a:rPr lang="en-US" altLang="zh-CN" sz="1600">
                <a:solidFill>
                  <a:schemeClr val="accent1"/>
                </a:solidFill>
                <a:latin typeface="方正兰亭黑_GBK"/>
                <a:ea typeface="方正兰亭黑_GBK"/>
              </a:rPr>
              <a:t>Apache</a:t>
            </a:r>
            <a:r>
              <a:rPr lang="zh-CN" altLang="en-US" sz="1600">
                <a:solidFill>
                  <a:schemeClr val="accent1"/>
                </a:solidFill>
                <a:latin typeface="方正兰亭黑_GBK"/>
                <a:ea typeface="方正兰亭黑_GBK"/>
              </a:rPr>
              <a:t>基金会顶级项目。</a:t>
            </a:r>
            <a:endParaRPr lang="en-US" altLang="zh-CN" sz="1600">
              <a:solidFill>
                <a:schemeClr val="accent1"/>
              </a:solidFill>
              <a:latin typeface="方正兰亭黑_GBK"/>
              <a:ea typeface="方正兰亭黑_GBK"/>
            </a:endParaRPr>
          </a:p>
        </p:txBody>
      </p:sp>
      <p:cxnSp>
        <p:nvCxnSpPr>
          <p:cNvPr id="54" name="直接连接符 53"/>
          <p:cNvCxnSpPr/>
          <p:nvPr/>
        </p:nvCxnSpPr>
        <p:spPr>
          <a:xfrm>
            <a:off x="1401671" y="4470778"/>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560032" y="5256760"/>
            <a:ext cx="686373" cy="686373"/>
            <a:chOff x="6357074" y="1008628"/>
            <a:chExt cx="1676757" cy="1676757"/>
          </a:xfrm>
        </p:grpSpPr>
        <p:sp>
          <p:nvSpPr>
            <p:cNvPr id="56" name="椭圆 55"/>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57" name="椭圆 56"/>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a:solidFill>
                    <a:prstClr val="white"/>
                  </a:solidFill>
                  <a:latin typeface="+mj-lt"/>
                </a:rPr>
                <a:t>32</a:t>
              </a:r>
              <a:endParaRPr lang="zh-CN" altLang="en-US" sz="1100">
                <a:solidFill>
                  <a:prstClr val="white"/>
                </a:solidFill>
                <a:latin typeface="+mj-lt"/>
              </a:endParaRPr>
            </a:p>
          </p:txBody>
        </p:sp>
      </p:grpSp>
      <p:sp>
        <p:nvSpPr>
          <p:cNvPr id="59" name="矩形 5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0598" y="5332335"/>
            <a:ext cx="4835402"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2017</a:t>
            </a:r>
            <a:r>
              <a:rPr lang="zh-CN" altLang="en-US" sz="1600">
                <a:solidFill>
                  <a:schemeClr val="accent1"/>
                </a:solidFill>
                <a:latin typeface="方正兰亭黑_GBK"/>
                <a:ea typeface="方正兰亭黑_GBK"/>
              </a:rPr>
              <a:t>年</a:t>
            </a:r>
            <a:r>
              <a:rPr lang="en-US" altLang="zh-CN" sz="1600">
                <a:solidFill>
                  <a:schemeClr val="accent1"/>
                </a:solidFill>
                <a:latin typeface="方正兰亭黑_GBK"/>
                <a:ea typeface="方正兰亭黑_GBK"/>
              </a:rPr>
              <a:t>12</a:t>
            </a:r>
            <a:r>
              <a:rPr lang="zh-CN" altLang="en-US" sz="1600">
                <a:solidFill>
                  <a:schemeClr val="accent1"/>
                </a:solidFill>
                <a:latin typeface="方正兰亭黑_GBK"/>
                <a:ea typeface="方正兰亭黑_GBK"/>
              </a:rPr>
              <a:t>月，</a:t>
            </a:r>
            <a:r>
              <a:rPr lang="en-US" altLang="zh-CN" sz="1600">
                <a:solidFill>
                  <a:schemeClr val="accent1"/>
                </a:solidFill>
                <a:latin typeface="方正兰亭黑_GBK"/>
                <a:ea typeface="方正兰亭黑_GBK"/>
              </a:rPr>
              <a:t>Release 3.0.0 generally available</a:t>
            </a:r>
          </a:p>
        </p:txBody>
      </p:sp>
      <p:cxnSp>
        <p:nvCxnSpPr>
          <p:cNvPr id="60" name="直接连接符 59"/>
          <p:cNvCxnSpPr/>
          <p:nvPr/>
        </p:nvCxnSpPr>
        <p:spPr>
          <a:xfrm>
            <a:off x="1393112" y="5701667"/>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1" name="文本框 5"/>
          <p:cNvSpPr txBox="1">
            <a:spLocks noChangeArrowheads="1"/>
          </p:cNvSpPr>
          <p:nvPr/>
        </p:nvSpPr>
        <p:spPr bwMode="auto">
          <a:xfrm>
            <a:off x="1251670" y="244885"/>
            <a:ext cx="1790875"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Hadoop</a:t>
            </a:r>
            <a:r>
              <a:rPr lang="zh-CN" altLang="en-US" sz="2135">
                <a:solidFill>
                  <a:srgbClr val="27506E"/>
                </a:solidFill>
                <a:latin typeface="方正兰亭黑_GBK"/>
                <a:ea typeface="方正兰亭黑_GBK"/>
              </a:rPr>
              <a:t>起源</a:t>
            </a:r>
          </a:p>
        </p:txBody>
      </p:sp>
      <p:cxnSp>
        <p:nvCxnSpPr>
          <p:cNvPr id="32" name="直接连接符 31"/>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3180" y="2532554"/>
            <a:ext cx="2947149" cy="1567632"/>
          </a:xfrm>
          <a:prstGeom prst="rect">
            <a:avLst/>
          </a:prstGeom>
        </p:spPr>
      </p:pic>
      <p:pic>
        <p:nvPicPr>
          <p:cNvPr id="4" name="图片 3"/>
          <p:cNvPicPr>
            <a:picLocks noChangeAspect="1"/>
          </p:cNvPicPr>
          <p:nvPr/>
        </p:nvPicPr>
        <p:blipFill>
          <a:blip r:embed="rId4"/>
          <a:stretch>
            <a:fillRect/>
          </a:stretch>
        </p:blipFill>
        <p:spPr>
          <a:xfrm>
            <a:off x="6188430" y="4861419"/>
            <a:ext cx="4610458" cy="17694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54457" y="244885"/>
            <a:ext cx="3172663" cy="42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Hadoop</a:t>
            </a:r>
            <a:r>
              <a:rPr lang="zh-CN" altLang="en-US" sz="2135">
                <a:solidFill>
                  <a:srgbClr val="27506E"/>
                </a:solidFill>
                <a:latin typeface="方正兰亭黑_GBK"/>
                <a:ea typeface="方正兰亭黑_GBK"/>
              </a:rPr>
              <a:t>起源 </a:t>
            </a:r>
            <a:r>
              <a:rPr lang="en-US" altLang="zh-CN" sz="2135">
                <a:solidFill>
                  <a:srgbClr val="27506E"/>
                </a:solidFill>
                <a:latin typeface="方正兰亭黑_GBK"/>
                <a:ea typeface="方正兰亭黑_GBK"/>
              </a:rPr>
              <a:t>– </a:t>
            </a:r>
            <a:r>
              <a:rPr lang="zh-CN" altLang="en-US" sz="2135">
                <a:solidFill>
                  <a:srgbClr val="27506E"/>
                </a:solidFill>
                <a:latin typeface="方正兰亭黑_GBK"/>
                <a:ea typeface="方正兰亭黑_GBK"/>
              </a:rPr>
              <a:t>核心组件</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内容占位符 2"/>
          <p:cNvSpPr txBox="1"/>
          <p:nvPr/>
        </p:nvSpPr>
        <p:spPr>
          <a:xfrm>
            <a:off x="1066120" y="1088282"/>
            <a:ext cx="10474851" cy="50734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a:sym typeface="+mn-ea"/>
              </a:rPr>
              <a:t>hadoop</a:t>
            </a:r>
            <a:r>
              <a:rPr lang="zh-CN" altLang="en-US" sz="2400">
                <a:sym typeface="+mn-ea"/>
              </a:rPr>
              <a:t>通用组件 </a:t>
            </a:r>
            <a:r>
              <a:rPr lang="en-US" altLang="zh-CN" sz="2400">
                <a:sym typeface="+mn-ea"/>
              </a:rPr>
              <a:t>- </a:t>
            </a:r>
            <a:r>
              <a:rPr lang="en-US" altLang="zh-CN" sz="2400" b="1" i="1">
                <a:solidFill>
                  <a:srgbClr val="FF0000"/>
                </a:solidFill>
              </a:rPr>
              <a:t>Hadoop Common</a:t>
            </a:r>
            <a:endParaRPr lang="en-US" altLang="zh-CN" sz="2400" b="1">
              <a:solidFill>
                <a:srgbClr val="FF0000"/>
              </a:solidFill>
            </a:endParaRPr>
          </a:p>
          <a:p>
            <a:pPr lvl="1">
              <a:lnSpc>
                <a:spcPct val="150000"/>
              </a:lnSpc>
            </a:pPr>
            <a:r>
              <a:rPr lang="zh-CN" altLang="en-US" sz="2000"/>
              <a:t>包含了其他</a:t>
            </a:r>
            <a:r>
              <a:rPr lang="en-US" altLang="zh-CN" sz="2000"/>
              <a:t>hadoop</a:t>
            </a:r>
            <a:r>
              <a:rPr lang="zh-CN" altLang="en-US" sz="2000"/>
              <a:t>模块要用到的库文件和工具</a:t>
            </a:r>
            <a:endParaRPr lang="en-US" altLang="zh-CN" sz="2000"/>
          </a:p>
          <a:p>
            <a:pPr>
              <a:lnSpc>
                <a:spcPct val="150000"/>
              </a:lnSpc>
            </a:pPr>
            <a:r>
              <a:rPr lang="zh-CN" altLang="en-US" sz="2400">
                <a:sym typeface="+mn-ea"/>
              </a:rPr>
              <a:t>分布式文件系统 </a:t>
            </a:r>
            <a:r>
              <a:rPr lang="en-US" altLang="zh-CN" sz="2400">
                <a:sym typeface="+mn-ea"/>
              </a:rPr>
              <a:t>- </a:t>
            </a:r>
            <a:r>
              <a:rPr lang="en-US" altLang="zh-CN" sz="2400" b="1" i="1">
                <a:solidFill>
                  <a:srgbClr val="FF0000"/>
                </a:solidFill>
              </a:rPr>
              <a:t>Hadoop Distributed File System (HDFS)</a:t>
            </a:r>
          </a:p>
          <a:p>
            <a:pPr lvl="1">
              <a:lnSpc>
                <a:spcPct val="150000"/>
              </a:lnSpc>
            </a:pPr>
            <a:r>
              <a:rPr lang="zh-CN" altLang="en-US" sz="2000"/>
              <a:t>运行于通用硬件上的分布式文件系统，高吞吐，高可靠</a:t>
            </a:r>
            <a:endParaRPr lang="en-US" altLang="zh-CN" sz="2000"/>
          </a:p>
          <a:p>
            <a:pPr>
              <a:lnSpc>
                <a:spcPct val="150000"/>
              </a:lnSpc>
            </a:pPr>
            <a:r>
              <a:rPr lang="zh-CN" altLang="en-US" sz="2400" i="1"/>
              <a:t>资源管理组件 </a:t>
            </a:r>
            <a:r>
              <a:rPr lang="en-US" altLang="zh-CN" sz="2400" i="1"/>
              <a:t>- </a:t>
            </a:r>
            <a:r>
              <a:rPr lang="en-US" altLang="zh-CN" sz="2400" b="1" i="1">
                <a:solidFill>
                  <a:srgbClr val="FF0000"/>
                </a:solidFill>
              </a:rPr>
              <a:t>Hadoop YARN</a:t>
            </a:r>
          </a:p>
          <a:p>
            <a:pPr lvl="1">
              <a:lnSpc>
                <a:spcPct val="150000"/>
              </a:lnSpc>
            </a:pPr>
            <a:r>
              <a:rPr lang="zh-CN" altLang="en-US" sz="2000"/>
              <a:t>于</a:t>
            </a:r>
            <a:r>
              <a:rPr lang="en-US" altLang="zh-CN" sz="2000"/>
              <a:t>2012</a:t>
            </a:r>
            <a:r>
              <a:rPr lang="zh-CN" altLang="en-US" sz="2000"/>
              <a:t>年引入的组件，用于管理集群中的计算资源并在这些资源上调度用户应用。</a:t>
            </a:r>
            <a:endParaRPr lang="en-US" altLang="zh-CN" sz="2000"/>
          </a:p>
          <a:p>
            <a:pPr>
              <a:lnSpc>
                <a:spcPct val="150000"/>
              </a:lnSpc>
            </a:pPr>
            <a:r>
              <a:rPr lang="zh-CN" altLang="en-US" sz="2400" i="1"/>
              <a:t>分布式计算框架 </a:t>
            </a:r>
            <a:r>
              <a:rPr lang="en-US" altLang="zh-CN" sz="2400" i="1"/>
              <a:t>- </a:t>
            </a:r>
            <a:r>
              <a:rPr lang="en-US" altLang="zh-CN" sz="2400" b="1" i="1">
                <a:solidFill>
                  <a:srgbClr val="FF0000"/>
                </a:solidFill>
              </a:rPr>
              <a:t>Hadoop MapReduce</a:t>
            </a:r>
          </a:p>
          <a:p>
            <a:pPr lvl="1">
              <a:lnSpc>
                <a:spcPct val="150000"/>
              </a:lnSpc>
            </a:pPr>
            <a:r>
              <a:rPr lang="zh-CN" altLang="en-US" sz="2000"/>
              <a:t>用于处理超大数据集计算的</a:t>
            </a:r>
            <a:r>
              <a:rPr lang="en-US" altLang="zh-CN" sz="2000"/>
              <a:t>MapReduce</a:t>
            </a:r>
            <a:r>
              <a:rPr lang="zh-CN" altLang="en-US" sz="2000"/>
              <a:t>编程模型的实现。</a:t>
            </a:r>
            <a:endParaRPr lang="en-US" altLang="zh-CN" sz="2000"/>
          </a:p>
          <a:p>
            <a:pPr marL="0" indent="0">
              <a:lnSpc>
                <a:spcPct val="150000"/>
              </a:lnSpc>
              <a:buNone/>
            </a:pPr>
            <a:endParaRPr lang="en-US" altLang="zh-CN">
              <a:latin typeface="Times New Roman" panose="02020603050405020304" pitchFamily="18" charset="0"/>
              <a:cs typeface="Times New Roman" panose="02020603050405020304" pitchFamily="18" charset="0"/>
            </a:endParaRPr>
          </a:p>
        </p:txBody>
      </p:sp>
      <p:sp>
        <p:nvSpPr>
          <p:cNvPr id="2" name="文本框 1"/>
          <p:cNvSpPr txBox="1"/>
          <p:nvPr/>
        </p:nvSpPr>
        <p:spPr>
          <a:xfrm>
            <a:off x="4319559" y="357672"/>
            <a:ext cx="2057999" cy="307777"/>
          </a:xfrm>
          <a:prstGeom prst="rect">
            <a:avLst/>
          </a:prstGeom>
          <a:noFill/>
        </p:spPr>
        <p:txBody>
          <a:bodyPr wrap="none" rtlCol="0">
            <a:spAutoFit/>
          </a:bodyPr>
          <a:lstStyle/>
          <a:p>
            <a:r>
              <a:rPr lang="en-US" altLang="zh-CN" sz="1400" b="1"/>
              <a:t>http://hadoop.apache.org</a:t>
            </a:r>
            <a:endParaRPr lang="zh-CN" altLang="en-US" sz="1400" b="1"/>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35579" y="244885"/>
            <a:ext cx="4219425" cy="42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Hadoop</a:t>
            </a:r>
            <a:r>
              <a:rPr lang="zh-CN" altLang="en-US" sz="2135">
                <a:solidFill>
                  <a:srgbClr val="27506E"/>
                </a:solidFill>
                <a:latin typeface="方正兰亭黑_GBK"/>
                <a:ea typeface="方正兰亭黑_GBK"/>
              </a:rPr>
              <a:t>起源 </a:t>
            </a:r>
            <a:r>
              <a:rPr lang="en-US" altLang="zh-CN" sz="2135">
                <a:solidFill>
                  <a:srgbClr val="27506E"/>
                </a:solidFill>
                <a:latin typeface="方正兰亭黑_GBK"/>
                <a:ea typeface="方正兰亭黑_GBK"/>
              </a:rPr>
              <a:t>– hadoop</a:t>
            </a:r>
            <a:r>
              <a:rPr lang="zh-CN" altLang="en-US" sz="2135">
                <a:solidFill>
                  <a:srgbClr val="27506E"/>
                </a:solidFill>
                <a:latin typeface="方正兰亭黑_GBK"/>
                <a:ea typeface="方正兰亭黑_GBK"/>
              </a:rPr>
              <a:t>关联项目</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4088524" y="1353959"/>
            <a:ext cx="7049813" cy="830997"/>
          </a:xfrm>
          <a:prstGeom prst="rect">
            <a:avLst/>
          </a:prstGeom>
        </p:spPr>
        <p:txBody>
          <a:bodyPr wrap="square">
            <a:spAutoFit/>
          </a:bodyPr>
          <a:lstStyle/>
          <a:p>
            <a:r>
              <a:rPr lang="en-US" altLang="zh-CN" sz="1600"/>
              <a:t>Apache Ambari</a:t>
            </a:r>
            <a:r>
              <a:rPr lang="zh-CN" altLang="en-US" sz="1600"/>
              <a:t>是一种基于</a:t>
            </a:r>
            <a:r>
              <a:rPr lang="en-US" altLang="zh-CN" sz="1600"/>
              <a:t>Web</a:t>
            </a:r>
            <a:r>
              <a:rPr lang="zh-CN" altLang="en-US" sz="1600"/>
              <a:t>的工具，支持</a:t>
            </a:r>
            <a:r>
              <a:rPr lang="en-US" altLang="zh-CN" sz="1600"/>
              <a:t>Apache Hadoop</a:t>
            </a:r>
            <a:r>
              <a:rPr lang="zh-CN" altLang="en-US" sz="1600"/>
              <a:t>集群的供应、管理和监控。</a:t>
            </a:r>
            <a:r>
              <a:rPr lang="en-US" altLang="zh-CN" sz="1600"/>
              <a:t>Apache Ambari </a:t>
            </a:r>
            <a:r>
              <a:rPr lang="zh-CN" altLang="en-US" sz="1600"/>
              <a:t>支持</a:t>
            </a:r>
            <a:r>
              <a:rPr lang="en-US" altLang="zh-CN" sz="1600"/>
              <a:t>HDFS</a:t>
            </a:r>
            <a:r>
              <a:rPr lang="zh-CN" altLang="en-US" sz="1600"/>
              <a:t>、</a:t>
            </a:r>
            <a:r>
              <a:rPr lang="en-US" altLang="zh-CN" sz="1600"/>
              <a:t>MapReduce</a:t>
            </a:r>
            <a:r>
              <a:rPr lang="zh-CN" altLang="en-US" sz="1600"/>
              <a:t>、</a:t>
            </a:r>
            <a:r>
              <a:rPr lang="en-US" altLang="zh-CN" sz="1600"/>
              <a:t>Hive</a:t>
            </a:r>
            <a:r>
              <a:rPr lang="zh-CN" altLang="en-US" sz="1600"/>
              <a:t>、</a:t>
            </a:r>
            <a:r>
              <a:rPr lang="en-US" altLang="zh-CN" sz="1600"/>
              <a:t>Pig</a:t>
            </a:r>
            <a:r>
              <a:rPr lang="zh-CN" altLang="en-US" sz="1600"/>
              <a:t>、</a:t>
            </a:r>
            <a:r>
              <a:rPr lang="en-US" altLang="zh-CN" sz="1600"/>
              <a:t>Hbase</a:t>
            </a:r>
            <a:r>
              <a:rPr lang="zh-CN" altLang="en-US" sz="1600"/>
              <a:t>、</a:t>
            </a:r>
            <a:r>
              <a:rPr lang="en-US" altLang="zh-CN" sz="1600"/>
              <a:t>Zookeepr</a:t>
            </a:r>
            <a:r>
              <a:rPr lang="zh-CN" altLang="en-US" sz="1600"/>
              <a:t>、</a:t>
            </a:r>
            <a:r>
              <a:rPr lang="en-US" altLang="zh-CN" sz="1600"/>
              <a:t>Sqoop</a:t>
            </a:r>
            <a:r>
              <a:rPr lang="zh-CN" altLang="en-US" sz="1600"/>
              <a:t>和</a:t>
            </a:r>
            <a:r>
              <a:rPr lang="en-US" altLang="zh-CN" sz="1600"/>
              <a:t>Hcatalog</a:t>
            </a:r>
            <a:r>
              <a:rPr lang="zh-CN" altLang="en-US" sz="1600"/>
              <a:t>等的集中管理。也是</a:t>
            </a:r>
            <a:r>
              <a:rPr lang="en-US" altLang="zh-CN" sz="1600"/>
              <a:t>5</a:t>
            </a:r>
            <a:r>
              <a:rPr lang="zh-CN" altLang="en-US" sz="1600"/>
              <a:t>个顶级</a:t>
            </a:r>
            <a:r>
              <a:rPr lang="en-US" altLang="zh-CN" sz="1600"/>
              <a:t>hadoop</a:t>
            </a:r>
            <a:r>
              <a:rPr lang="zh-CN" altLang="en-US" sz="1600"/>
              <a:t>管理工具之一。</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710" y="1353959"/>
            <a:ext cx="3185634" cy="95569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0709" y="2651132"/>
            <a:ext cx="3185633" cy="990128"/>
          </a:xfrm>
          <a:prstGeom prst="rect">
            <a:avLst/>
          </a:prstGeom>
        </p:spPr>
      </p:pic>
      <p:sp>
        <p:nvSpPr>
          <p:cNvPr id="7" name="矩形 6"/>
          <p:cNvSpPr/>
          <p:nvPr/>
        </p:nvSpPr>
        <p:spPr>
          <a:xfrm>
            <a:off x="4088524" y="2976919"/>
            <a:ext cx="2194190" cy="338554"/>
          </a:xfrm>
          <a:prstGeom prst="rect">
            <a:avLst/>
          </a:prstGeom>
        </p:spPr>
        <p:txBody>
          <a:bodyPr wrap="none">
            <a:spAutoFit/>
          </a:bodyPr>
          <a:lstStyle/>
          <a:p>
            <a:pPr algn="just"/>
            <a:r>
              <a:rPr lang="en-US" altLang="zh-CN" sz="1600"/>
              <a:t>Avro™:</a:t>
            </a:r>
            <a:r>
              <a:rPr lang="zh-CN" altLang="en-US" sz="1600"/>
              <a:t>数据序列化系统</a:t>
            </a:r>
            <a:endParaRPr lang="en-US" altLang="zh-CN" sz="1600"/>
          </a:p>
        </p:txBody>
      </p:sp>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0709" y="3982743"/>
            <a:ext cx="3114778" cy="644436"/>
          </a:xfrm>
          <a:prstGeom prst="rect">
            <a:avLst/>
          </a:prstGeom>
        </p:spPr>
      </p:pic>
      <p:sp>
        <p:nvSpPr>
          <p:cNvPr id="11" name="矩形 10"/>
          <p:cNvSpPr/>
          <p:nvPr/>
        </p:nvSpPr>
        <p:spPr>
          <a:xfrm>
            <a:off x="4088524" y="3982743"/>
            <a:ext cx="6679324" cy="830997"/>
          </a:xfrm>
          <a:prstGeom prst="rect">
            <a:avLst/>
          </a:prstGeom>
        </p:spPr>
        <p:txBody>
          <a:bodyPr wrap="square">
            <a:spAutoFit/>
          </a:bodyPr>
          <a:lstStyle/>
          <a:p>
            <a:pPr algn="just"/>
            <a:r>
              <a:rPr lang="en-US" altLang="zh-CN" sz="1600"/>
              <a:t>Cassandra</a:t>
            </a:r>
            <a:r>
              <a:rPr lang="zh-CN" altLang="en-US" sz="1600"/>
              <a:t>是一套开源分布式</a:t>
            </a:r>
            <a:r>
              <a:rPr lang="en-US" altLang="zh-CN" sz="1600"/>
              <a:t>NoSQL</a:t>
            </a:r>
            <a:r>
              <a:rPr lang="zh-CN" altLang="en-US" sz="1600"/>
              <a:t>数据库系统。它最初由</a:t>
            </a:r>
            <a:r>
              <a:rPr lang="en-US" altLang="zh-CN" sz="1600"/>
              <a:t>Facebook</a:t>
            </a:r>
            <a:r>
              <a:rPr lang="zh-CN" altLang="en-US" sz="1600"/>
              <a:t>开发，用于储存收件箱等简单格式数据，集</a:t>
            </a:r>
            <a:r>
              <a:rPr lang="en-US" altLang="zh-CN" sz="1600"/>
              <a:t>GoogleBigTable</a:t>
            </a:r>
            <a:r>
              <a:rPr lang="zh-CN" altLang="en-US" sz="1600"/>
              <a:t>的数据模型与</a:t>
            </a:r>
            <a:r>
              <a:rPr lang="en-US" altLang="zh-CN" sz="1600"/>
              <a:t>Amazon Dynamo</a:t>
            </a:r>
            <a:r>
              <a:rPr lang="zh-CN" altLang="en-US" sz="1600"/>
              <a:t>的完全分布式的架构于一身，</a:t>
            </a:r>
            <a:r>
              <a:rPr lang="en-US" altLang="zh-CN" sz="1600"/>
              <a:t>Facebook</a:t>
            </a:r>
            <a:r>
              <a:rPr lang="zh-CN" altLang="en-US" sz="1600"/>
              <a:t>于</a:t>
            </a:r>
            <a:r>
              <a:rPr lang="en-US" altLang="zh-CN" sz="1600"/>
              <a:t>2008</a:t>
            </a:r>
            <a:r>
              <a:rPr lang="zh-CN" altLang="en-US" sz="1600"/>
              <a:t>将 </a:t>
            </a:r>
            <a:r>
              <a:rPr lang="en-US" altLang="zh-CN" sz="1600"/>
              <a:t>Cassandra </a:t>
            </a:r>
            <a:r>
              <a:rPr lang="zh-CN" altLang="en-US" sz="1600"/>
              <a:t>开源。</a:t>
            </a:r>
          </a:p>
        </p:txBody>
      </p:sp>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6345" y="5095651"/>
            <a:ext cx="1145726" cy="1336681"/>
          </a:xfrm>
          <a:prstGeom prst="rect">
            <a:avLst/>
          </a:prstGeom>
        </p:spPr>
      </p:pic>
      <p:sp>
        <p:nvSpPr>
          <p:cNvPr id="15" name="矩形 14"/>
          <p:cNvSpPr/>
          <p:nvPr/>
        </p:nvSpPr>
        <p:spPr>
          <a:xfrm>
            <a:off x="4088524" y="5286681"/>
            <a:ext cx="7790793" cy="830997"/>
          </a:xfrm>
          <a:prstGeom prst="rect">
            <a:avLst/>
          </a:prstGeom>
        </p:spPr>
        <p:txBody>
          <a:bodyPr wrap="square">
            <a:spAutoFit/>
          </a:bodyPr>
          <a:lstStyle/>
          <a:p>
            <a:pPr algn="just"/>
            <a:r>
              <a:rPr lang="en-US" altLang="zh-CN" sz="1600"/>
              <a:t>chukwa </a:t>
            </a:r>
            <a:r>
              <a:rPr lang="zh-CN" altLang="en-US" sz="1600"/>
              <a:t>是一个开源的用于监控大型分布式系统的数据收集系统。这是构建在 </a:t>
            </a:r>
            <a:r>
              <a:rPr lang="en-US" altLang="zh-CN" sz="1600"/>
              <a:t>hadoop </a:t>
            </a:r>
            <a:r>
              <a:rPr lang="zh-CN" altLang="en-US" sz="1600"/>
              <a:t>的 </a:t>
            </a:r>
            <a:r>
              <a:rPr lang="en-US" altLang="zh-CN" sz="1600"/>
              <a:t>HDFS </a:t>
            </a:r>
            <a:r>
              <a:rPr lang="zh-CN" altLang="en-US" sz="1600"/>
              <a:t>和</a:t>
            </a:r>
            <a:r>
              <a:rPr lang="en-US" altLang="zh-CN" sz="1600"/>
              <a:t>MapReduce</a:t>
            </a:r>
            <a:r>
              <a:rPr lang="zh-CN" altLang="en-US" sz="1600"/>
              <a:t>框架之上的，继承了 </a:t>
            </a:r>
            <a:r>
              <a:rPr lang="en-US" altLang="zh-CN" sz="1600"/>
              <a:t>hadoop </a:t>
            </a:r>
            <a:r>
              <a:rPr lang="zh-CN" altLang="en-US" sz="1600"/>
              <a:t>的可伸缩性和健壮性。</a:t>
            </a:r>
            <a:r>
              <a:rPr lang="en-US" altLang="zh-CN" sz="1600"/>
              <a:t>Chukwa </a:t>
            </a:r>
            <a:r>
              <a:rPr lang="zh-CN" altLang="en-US" sz="1600"/>
              <a:t>还包含了一个强大和灵活的工具集，可用于展示、监控和分析已收集的数据。</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35579" y="244885"/>
            <a:ext cx="4219425" cy="42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Hadoop</a:t>
            </a:r>
            <a:r>
              <a:rPr lang="zh-CN" altLang="en-US" sz="2135">
                <a:solidFill>
                  <a:srgbClr val="27506E"/>
                </a:solidFill>
                <a:latin typeface="方正兰亭黑_GBK"/>
                <a:ea typeface="方正兰亭黑_GBK"/>
              </a:rPr>
              <a:t>起源 </a:t>
            </a:r>
            <a:r>
              <a:rPr lang="en-US" altLang="zh-CN" sz="2135">
                <a:solidFill>
                  <a:srgbClr val="27506E"/>
                </a:solidFill>
                <a:latin typeface="方正兰亭黑_GBK"/>
                <a:ea typeface="方正兰亭黑_GBK"/>
              </a:rPr>
              <a:t>– hadoop</a:t>
            </a:r>
            <a:r>
              <a:rPr lang="zh-CN" altLang="en-US" sz="2135">
                <a:solidFill>
                  <a:srgbClr val="27506E"/>
                </a:solidFill>
                <a:latin typeface="方正兰亭黑_GBK"/>
                <a:ea typeface="方正兰亭黑_GBK"/>
              </a:rPr>
              <a:t>关联项目</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4465" y="1353960"/>
            <a:ext cx="1037606" cy="955690"/>
          </a:xfrm>
          <a:prstGeom prst="rect">
            <a:avLst/>
          </a:prstGeom>
        </p:spPr>
      </p:pic>
      <p:sp>
        <p:nvSpPr>
          <p:cNvPr id="8" name="矩形 7"/>
          <p:cNvSpPr/>
          <p:nvPr/>
        </p:nvSpPr>
        <p:spPr>
          <a:xfrm>
            <a:off x="4088524" y="1434069"/>
            <a:ext cx="6096000" cy="830997"/>
          </a:xfrm>
          <a:prstGeom prst="rect">
            <a:avLst/>
          </a:prstGeom>
        </p:spPr>
        <p:txBody>
          <a:bodyPr>
            <a:spAutoFit/>
          </a:bodyPr>
          <a:lstStyle/>
          <a:p>
            <a:r>
              <a:rPr lang="en-US" altLang="zh-CN" sz="1600"/>
              <a:t>hive</a:t>
            </a:r>
            <a:r>
              <a:rPr lang="zh-CN" altLang="en-US" sz="1600"/>
              <a:t>是基于</a:t>
            </a:r>
            <a:r>
              <a:rPr lang="en-US" altLang="zh-CN" sz="1600"/>
              <a:t>Hadoop</a:t>
            </a:r>
            <a:r>
              <a:rPr lang="zh-CN" altLang="en-US" sz="1600"/>
              <a:t>的一个数据仓库工具，可以将结构化的数据文件映射为一张数据库表，并提供简单的</a:t>
            </a:r>
            <a:r>
              <a:rPr lang="en-US" altLang="zh-CN" sz="1600"/>
              <a:t>sql</a:t>
            </a:r>
            <a:r>
              <a:rPr lang="zh-CN" altLang="en-US" sz="1600"/>
              <a:t>查询功能，可以将</a:t>
            </a:r>
            <a:r>
              <a:rPr lang="en-US" altLang="zh-CN" sz="1600"/>
              <a:t>sql</a:t>
            </a:r>
            <a:r>
              <a:rPr lang="zh-CN" altLang="en-US" sz="1600"/>
              <a:t>语句转换为</a:t>
            </a:r>
            <a:r>
              <a:rPr lang="en-US" altLang="zh-CN" sz="1600"/>
              <a:t>MapReduce</a:t>
            </a:r>
            <a:r>
              <a:rPr lang="zh-CN" altLang="en-US" sz="1600"/>
              <a:t>任务进行运行。</a:t>
            </a:r>
          </a:p>
        </p:txBody>
      </p:sp>
      <p:pic>
        <p:nvPicPr>
          <p:cNvPr id="12" name="图片 11"/>
          <p:cNvPicPr>
            <a:picLocks noChangeAspect="1"/>
          </p:cNvPicPr>
          <p:nvPr/>
        </p:nvPicPr>
        <p:blipFill>
          <a:blip r:embed="rId4"/>
          <a:stretch>
            <a:fillRect/>
          </a:stretch>
        </p:blipFill>
        <p:spPr>
          <a:xfrm>
            <a:off x="46311" y="2660701"/>
            <a:ext cx="3805760" cy="970990"/>
          </a:xfrm>
          <a:prstGeom prst="rect">
            <a:avLst/>
          </a:prstGeom>
        </p:spPr>
      </p:pic>
      <p:sp>
        <p:nvSpPr>
          <p:cNvPr id="18" name="矩形 17"/>
          <p:cNvSpPr/>
          <p:nvPr/>
        </p:nvSpPr>
        <p:spPr>
          <a:xfrm>
            <a:off x="4088524" y="2649147"/>
            <a:ext cx="7790793" cy="829945"/>
          </a:xfrm>
          <a:prstGeom prst="rect">
            <a:avLst/>
          </a:prstGeom>
        </p:spPr>
        <p:txBody>
          <a:bodyPr wrap="square">
            <a:spAutoFit/>
          </a:bodyPr>
          <a:lstStyle/>
          <a:p>
            <a:pPr algn="just"/>
            <a:r>
              <a:rPr lang="en-US" altLang="zh-CN" sz="1600"/>
              <a:t>Mahout </a:t>
            </a:r>
            <a:r>
              <a:rPr lang="zh-CN" altLang="en-US" sz="1600"/>
              <a:t>提供一些可扩展的机器学习领域经典算法的实现，旨在帮助开发人员更加方便快捷地创建智能应用程序。</a:t>
            </a:r>
            <a:r>
              <a:rPr lang="en-US" altLang="zh-CN" sz="1600"/>
              <a:t>Mahout</a:t>
            </a:r>
            <a:r>
              <a:rPr lang="zh-CN" altLang="en-US" sz="1600"/>
              <a:t>包含许多实现，包括聚类、分类、推荐过滤、频繁子项挖掘。此外，通过使用 </a:t>
            </a:r>
            <a:r>
              <a:rPr lang="en-US" altLang="zh-CN" sz="1600"/>
              <a:t>Apache Hadoop </a:t>
            </a:r>
            <a:r>
              <a:rPr lang="zh-CN" altLang="en-US" sz="1600"/>
              <a:t>库，</a:t>
            </a:r>
            <a:r>
              <a:rPr lang="en-US" altLang="zh-CN" sz="1600"/>
              <a:t>Mahout </a:t>
            </a:r>
            <a:r>
              <a:rPr lang="zh-CN" altLang="en-US" sz="1600"/>
              <a:t>可以有效地扩展到云中。</a:t>
            </a:r>
          </a:p>
        </p:txBody>
      </p:sp>
      <p:pic>
        <p:nvPicPr>
          <p:cNvPr id="20" name="图片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37696" y="3982743"/>
            <a:ext cx="714375" cy="830997"/>
          </a:xfrm>
          <a:prstGeom prst="rect">
            <a:avLst/>
          </a:prstGeom>
        </p:spPr>
      </p:pic>
      <p:sp>
        <p:nvSpPr>
          <p:cNvPr id="21" name="矩形 20"/>
          <p:cNvSpPr/>
          <p:nvPr/>
        </p:nvSpPr>
        <p:spPr>
          <a:xfrm>
            <a:off x="4088524" y="3998381"/>
            <a:ext cx="6096000" cy="830997"/>
          </a:xfrm>
          <a:prstGeom prst="rect">
            <a:avLst/>
          </a:prstGeom>
        </p:spPr>
        <p:txBody>
          <a:bodyPr>
            <a:spAutoFit/>
          </a:bodyPr>
          <a:lstStyle/>
          <a:p>
            <a:pPr algn="just"/>
            <a:r>
              <a:rPr lang="en-US" altLang="zh-CN" sz="1600"/>
              <a:t>Apache Pig </a:t>
            </a:r>
            <a:r>
              <a:rPr lang="zh-CN" altLang="en-US" sz="1600"/>
              <a:t>是一个高级过程语言，适合于使用 </a:t>
            </a:r>
            <a:r>
              <a:rPr lang="en-US" altLang="zh-CN" sz="1600"/>
              <a:t>Hadoop </a:t>
            </a:r>
            <a:r>
              <a:rPr lang="zh-CN" altLang="en-US" sz="1600"/>
              <a:t>和 </a:t>
            </a:r>
            <a:r>
              <a:rPr lang="en-US" altLang="zh-CN" sz="1600"/>
              <a:t>MapReduce </a:t>
            </a:r>
            <a:r>
              <a:rPr lang="zh-CN" altLang="en-US" sz="1600"/>
              <a:t>平台来查询大型半结构化数据集。通过允许对分布式数据集进行类似 </a:t>
            </a:r>
            <a:r>
              <a:rPr lang="en-US" altLang="zh-CN" sz="1600"/>
              <a:t>SQL </a:t>
            </a:r>
            <a:r>
              <a:rPr lang="zh-CN" altLang="en-US" sz="1600"/>
              <a:t>的查询，</a:t>
            </a:r>
            <a:r>
              <a:rPr lang="en-US" altLang="zh-CN" sz="1600"/>
              <a:t>Pig </a:t>
            </a:r>
            <a:r>
              <a:rPr lang="zh-CN" altLang="en-US" sz="1600"/>
              <a:t>可以简化 </a:t>
            </a:r>
            <a:r>
              <a:rPr lang="en-US" altLang="zh-CN" sz="1600"/>
              <a:t>Hadoop </a:t>
            </a:r>
            <a:r>
              <a:rPr lang="zh-CN" altLang="en-US" sz="1600"/>
              <a:t>的使用。</a:t>
            </a:r>
          </a:p>
        </p:txBody>
      </p:sp>
      <p:pic>
        <p:nvPicPr>
          <p:cNvPr id="23" name="图片 2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04446" y="5164792"/>
            <a:ext cx="2347625" cy="1248736"/>
          </a:xfrm>
          <a:prstGeom prst="rect">
            <a:avLst/>
          </a:prstGeom>
        </p:spPr>
      </p:pic>
      <p:sp>
        <p:nvSpPr>
          <p:cNvPr id="24" name="矩形 23"/>
          <p:cNvSpPr/>
          <p:nvPr/>
        </p:nvSpPr>
        <p:spPr>
          <a:xfrm>
            <a:off x="4088524" y="5250551"/>
            <a:ext cx="7909035" cy="1077218"/>
          </a:xfrm>
          <a:prstGeom prst="rect">
            <a:avLst/>
          </a:prstGeom>
        </p:spPr>
        <p:txBody>
          <a:bodyPr wrap="square">
            <a:spAutoFit/>
          </a:bodyPr>
          <a:lstStyle/>
          <a:p>
            <a:pPr algn="just"/>
            <a:r>
              <a:rPr lang="en-US" altLang="zh-CN" sz="1600"/>
              <a:t>Apache Spark </a:t>
            </a:r>
            <a:r>
              <a:rPr lang="zh-CN" altLang="en-US" sz="1600"/>
              <a:t>是专为大规模数据处理而设计的快速通用的计算引擎。</a:t>
            </a:r>
            <a:r>
              <a:rPr lang="en-US" altLang="zh-CN" sz="1600"/>
              <a:t>Spark</a:t>
            </a:r>
            <a:r>
              <a:rPr lang="zh-CN" altLang="en-US" sz="1600"/>
              <a:t>是</a:t>
            </a:r>
            <a:r>
              <a:rPr lang="en-US" altLang="zh-CN" sz="1600"/>
              <a:t>UC Berkeley AMP lab</a:t>
            </a:r>
            <a:r>
              <a:rPr lang="zh-CN" altLang="en-US" sz="1600"/>
              <a:t>开源的类</a:t>
            </a:r>
            <a:r>
              <a:rPr lang="en-US" altLang="zh-CN" sz="1600"/>
              <a:t>Hadoop MapReduce</a:t>
            </a:r>
            <a:r>
              <a:rPr lang="zh-CN" altLang="en-US" sz="1600"/>
              <a:t>的通用并行框架，拥有</a:t>
            </a:r>
            <a:r>
              <a:rPr lang="en-US" altLang="zh-CN" sz="1600"/>
              <a:t>MapReduce</a:t>
            </a:r>
            <a:r>
              <a:rPr lang="zh-CN" altLang="en-US" sz="1600"/>
              <a:t>所具有的优点；但是</a:t>
            </a:r>
            <a:r>
              <a:rPr lang="en-US" altLang="zh-CN" sz="1600"/>
              <a:t>Job</a:t>
            </a:r>
            <a:r>
              <a:rPr lang="zh-CN" altLang="en-US" sz="1600"/>
              <a:t>中间输出结果可以保存在内存中，从而不再需要读写</a:t>
            </a:r>
            <a:r>
              <a:rPr lang="en-US" altLang="zh-CN" sz="1600"/>
              <a:t>HDFS</a:t>
            </a:r>
            <a:r>
              <a:rPr lang="zh-CN" altLang="en-US" sz="1600"/>
              <a:t>，因此</a:t>
            </a:r>
            <a:r>
              <a:rPr lang="en-US" altLang="zh-CN" sz="1600"/>
              <a:t>Spark</a:t>
            </a:r>
            <a:r>
              <a:rPr lang="zh-CN" altLang="en-US" sz="1600"/>
              <a:t>能更好地适用于数据挖掘与机器学习等需要迭代的</a:t>
            </a:r>
            <a:r>
              <a:rPr lang="en-US" altLang="zh-CN" sz="1600"/>
              <a:t>MapReduce</a:t>
            </a:r>
            <a:r>
              <a:rPr lang="zh-CN" altLang="en-US" sz="1600"/>
              <a:t>的算法。</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35579" y="244885"/>
            <a:ext cx="4219425" cy="42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Hadoop</a:t>
            </a:r>
            <a:r>
              <a:rPr lang="zh-CN" altLang="en-US" sz="2135">
                <a:solidFill>
                  <a:srgbClr val="27506E"/>
                </a:solidFill>
                <a:latin typeface="方正兰亭黑_GBK"/>
                <a:ea typeface="方正兰亭黑_GBK"/>
              </a:rPr>
              <a:t>起源 </a:t>
            </a:r>
            <a:r>
              <a:rPr lang="en-US" altLang="zh-CN" sz="2135">
                <a:solidFill>
                  <a:srgbClr val="27506E"/>
                </a:solidFill>
                <a:latin typeface="方正兰亭黑_GBK"/>
                <a:ea typeface="方正兰亭黑_GBK"/>
              </a:rPr>
              <a:t>– hadoop</a:t>
            </a:r>
            <a:r>
              <a:rPr lang="zh-CN" altLang="en-US" sz="2135">
                <a:solidFill>
                  <a:srgbClr val="27506E"/>
                </a:solidFill>
                <a:latin typeface="方正兰亭黑_GBK"/>
                <a:ea typeface="方正兰亭黑_GBK"/>
              </a:rPr>
              <a:t>关联项目</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57456" y="2008694"/>
            <a:ext cx="1894615" cy="970990"/>
          </a:xfrm>
          <a:prstGeom prst="rect">
            <a:avLst/>
          </a:prstGeom>
        </p:spPr>
      </p:pic>
      <p:sp>
        <p:nvSpPr>
          <p:cNvPr id="6" name="矩形 5"/>
          <p:cNvSpPr/>
          <p:nvPr/>
        </p:nvSpPr>
        <p:spPr>
          <a:xfrm>
            <a:off x="4088524" y="1955580"/>
            <a:ext cx="7530662" cy="1077218"/>
          </a:xfrm>
          <a:prstGeom prst="rect">
            <a:avLst/>
          </a:prstGeom>
        </p:spPr>
        <p:txBody>
          <a:bodyPr wrap="square">
            <a:spAutoFit/>
          </a:bodyPr>
          <a:lstStyle/>
          <a:p>
            <a:pPr algn="just"/>
            <a:r>
              <a:rPr lang="en-US" altLang="zh-CN" sz="1600"/>
              <a:t>Tez </a:t>
            </a:r>
            <a:r>
              <a:rPr lang="zh-CN" altLang="en-US" sz="1600"/>
              <a:t>是 </a:t>
            </a:r>
            <a:r>
              <a:rPr lang="en-US" altLang="zh-CN" sz="1600"/>
              <a:t>Apache </a:t>
            </a:r>
            <a:r>
              <a:rPr lang="zh-CN" altLang="en-US" sz="1600"/>
              <a:t>最新的支持 </a:t>
            </a:r>
            <a:r>
              <a:rPr lang="en-US" altLang="zh-CN" sz="1600"/>
              <a:t>DAG </a:t>
            </a:r>
            <a:r>
              <a:rPr lang="zh-CN" altLang="en-US" sz="1600"/>
              <a:t>作业的开源计算框架。它允许开发者为最终用户构建性能更快、扩展性更好的应用程序。</a:t>
            </a:r>
            <a:r>
              <a:rPr lang="en-US" altLang="zh-CN" sz="1600"/>
              <a:t>Hadoop</a:t>
            </a:r>
            <a:r>
              <a:rPr lang="zh-CN" altLang="en-US" sz="1600"/>
              <a:t>传统上是一个大量数据批处理平台。但是，有很多用例需要近乎实时的查询处理性能。还有一些工作则不太适合</a:t>
            </a:r>
            <a:r>
              <a:rPr lang="en-US" altLang="zh-CN" sz="1600"/>
              <a:t>MapReduce</a:t>
            </a:r>
            <a:r>
              <a:rPr lang="zh-CN" altLang="en-US" sz="1600"/>
              <a:t>，例如机器学习。</a:t>
            </a:r>
            <a:r>
              <a:rPr lang="en-US" altLang="zh-CN" sz="1600"/>
              <a:t>Tez</a:t>
            </a:r>
            <a:r>
              <a:rPr lang="zh-CN" altLang="en-US" sz="1600"/>
              <a:t>的目的就是帮助</a:t>
            </a:r>
            <a:r>
              <a:rPr lang="en-US" altLang="zh-CN" sz="1600"/>
              <a:t>Hadoop</a:t>
            </a:r>
            <a:r>
              <a:rPr lang="zh-CN" altLang="en-US" sz="1600"/>
              <a:t>处理这些用例场景。</a:t>
            </a: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9596" y="3282831"/>
            <a:ext cx="752475" cy="1066800"/>
          </a:xfrm>
          <a:prstGeom prst="rect">
            <a:avLst/>
          </a:prstGeom>
        </p:spPr>
      </p:pic>
      <p:sp>
        <p:nvSpPr>
          <p:cNvPr id="11" name="矩形 10"/>
          <p:cNvSpPr/>
          <p:nvPr/>
        </p:nvSpPr>
        <p:spPr>
          <a:xfrm>
            <a:off x="4088524" y="3400732"/>
            <a:ext cx="7790793" cy="830997"/>
          </a:xfrm>
          <a:prstGeom prst="rect">
            <a:avLst/>
          </a:prstGeom>
        </p:spPr>
        <p:txBody>
          <a:bodyPr wrap="square">
            <a:spAutoFit/>
          </a:bodyPr>
          <a:lstStyle/>
          <a:p>
            <a:pPr algn="just"/>
            <a:r>
              <a:rPr lang="en-US" altLang="zh-CN" sz="1600"/>
              <a:t>ZooKeeper</a:t>
            </a:r>
            <a:r>
              <a:rPr lang="zh-CN" altLang="en-US" sz="1600"/>
              <a:t>是一个分布式的，开放源码的分布式应用程序协调服务，是</a:t>
            </a:r>
            <a:r>
              <a:rPr lang="en-US" altLang="zh-CN" sz="1600"/>
              <a:t>Google</a:t>
            </a:r>
            <a:r>
              <a:rPr lang="zh-CN" altLang="en-US" sz="1600"/>
              <a:t>的</a:t>
            </a:r>
            <a:r>
              <a:rPr lang="en-US" altLang="zh-CN" sz="1600"/>
              <a:t>Chubby</a:t>
            </a:r>
            <a:r>
              <a:rPr lang="zh-CN" altLang="en-US" sz="1600"/>
              <a:t>一个开源的实现，是</a:t>
            </a:r>
            <a:r>
              <a:rPr lang="en-US" altLang="zh-CN" sz="1600"/>
              <a:t>Hadoop</a:t>
            </a:r>
            <a:r>
              <a:rPr lang="zh-CN" altLang="en-US" sz="1600"/>
              <a:t>和</a:t>
            </a:r>
            <a:r>
              <a:rPr lang="en-US" altLang="zh-CN" sz="1600"/>
              <a:t>Hbase</a:t>
            </a:r>
            <a:r>
              <a:rPr lang="zh-CN" altLang="en-US" sz="1600"/>
              <a:t>的重要组件。它是一个为分布式应用提供一致性服务的软件，提供的功能包括：配置维护、域名服务、分布式同步、组服务等。</a:t>
            </a:r>
          </a:p>
        </p:txBody>
      </p:sp>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73" y="4652778"/>
            <a:ext cx="3812298" cy="973353"/>
          </a:xfrm>
          <a:prstGeom prst="rect">
            <a:avLst/>
          </a:prstGeom>
        </p:spPr>
      </p:pic>
      <p:sp>
        <p:nvSpPr>
          <p:cNvPr id="16" name="矩形 15"/>
          <p:cNvSpPr/>
          <p:nvPr/>
        </p:nvSpPr>
        <p:spPr>
          <a:xfrm>
            <a:off x="4088525" y="4605989"/>
            <a:ext cx="7790792" cy="1077218"/>
          </a:xfrm>
          <a:prstGeom prst="rect">
            <a:avLst/>
          </a:prstGeom>
        </p:spPr>
        <p:txBody>
          <a:bodyPr wrap="square">
            <a:spAutoFit/>
          </a:bodyPr>
          <a:lstStyle/>
          <a:p>
            <a:pPr algn="just"/>
            <a:r>
              <a:rPr lang="en-US" altLang="zh-CN" sz="1600"/>
              <a:t>HBase</a:t>
            </a:r>
            <a:r>
              <a:rPr lang="zh-CN" altLang="en-US" sz="1600"/>
              <a:t>是一个分布式的、高可靠性、高性能、面向列、可伸缩的分布式存储系统，该技术来源于</a:t>
            </a:r>
            <a:r>
              <a:rPr lang="en-US" altLang="zh-CN" sz="1600"/>
              <a:t>Fay Chang</a:t>
            </a:r>
            <a:r>
              <a:rPr lang="zh-CN" altLang="en-US" sz="1600"/>
              <a:t>所撰写的</a:t>
            </a:r>
            <a:r>
              <a:rPr lang="en-US" altLang="zh-CN" sz="1600"/>
              <a:t>Google</a:t>
            </a:r>
            <a:r>
              <a:rPr lang="zh-CN" altLang="en-US" sz="1600"/>
              <a:t>论文“</a:t>
            </a:r>
            <a:r>
              <a:rPr lang="en-US" altLang="zh-CN" sz="1600"/>
              <a:t>Bigtable</a:t>
            </a:r>
            <a:r>
              <a:rPr lang="zh-CN" altLang="en-US" sz="1600"/>
              <a:t>：一个结构化数据的分布式存储系统”。就像</a:t>
            </a:r>
            <a:r>
              <a:rPr lang="en-US" altLang="zh-CN" sz="1600"/>
              <a:t>Bigtable</a:t>
            </a:r>
            <a:r>
              <a:rPr lang="zh-CN" altLang="en-US" sz="1600"/>
              <a:t>利用了</a:t>
            </a:r>
            <a:r>
              <a:rPr lang="en-US" altLang="zh-CN" sz="1600"/>
              <a:t>Google</a:t>
            </a:r>
            <a:r>
              <a:rPr lang="zh-CN" altLang="en-US" sz="1600"/>
              <a:t>文件系统（</a:t>
            </a:r>
            <a:r>
              <a:rPr lang="en-US" altLang="zh-CN" sz="1600"/>
              <a:t>File System</a:t>
            </a:r>
            <a:r>
              <a:rPr lang="zh-CN" altLang="en-US" sz="1600"/>
              <a:t>）所提供的分布式数据存储一样，</a:t>
            </a:r>
            <a:r>
              <a:rPr lang="en-US" altLang="zh-CN" sz="1600"/>
              <a:t>HBase</a:t>
            </a:r>
            <a:r>
              <a:rPr lang="zh-CN" altLang="en-US" sz="1600"/>
              <a:t>在</a:t>
            </a:r>
            <a:r>
              <a:rPr lang="en-US" altLang="zh-CN" sz="1600"/>
              <a:t>Hadoop</a:t>
            </a:r>
            <a:r>
              <a:rPr lang="zh-CN" altLang="en-US" sz="1600"/>
              <a:t>之上提供了类似于</a:t>
            </a:r>
            <a:r>
              <a:rPr lang="en-US" altLang="zh-CN" sz="1600"/>
              <a:t>Bigtable</a:t>
            </a:r>
            <a:r>
              <a:rPr lang="zh-CN" altLang="en-US" sz="1600"/>
              <a:t>的能力。</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989034" y="2578226"/>
            <a:ext cx="2235676" cy="2235676"/>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4" name="椭圆 23"/>
          <p:cNvSpPr/>
          <p:nvPr/>
        </p:nvSpPr>
        <p:spPr>
          <a:xfrm>
            <a:off x="2249135" y="2824389"/>
            <a:ext cx="1743351" cy="174335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5" name="文本框 5"/>
          <p:cNvSpPr txBox="1">
            <a:spLocks noChangeArrowheads="1"/>
          </p:cNvSpPr>
          <p:nvPr/>
        </p:nvSpPr>
        <p:spPr bwMode="auto">
          <a:xfrm>
            <a:off x="2500835" y="3142065"/>
            <a:ext cx="119776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6400" b="1">
                <a:solidFill>
                  <a:prstClr val="white"/>
                </a:solidFill>
                <a:latin typeface="方正兰亭黑_GBK"/>
                <a:ea typeface="方正兰亭黑_GBK"/>
              </a:rPr>
              <a:t>03</a:t>
            </a:r>
            <a:endParaRPr lang="zh-CN" altLang="en-US" sz="6400" b="1">
              <a:solidFill>
                <a:prstClr val="white"/>
              </a:solidFill>
              <a:latin typeface="方正兰亭黑_GBK"/>
              <a:ea typeface="方正兰亭黑_GBK"/>
            </a:endParaRPr>
          </a:p>
        </p:txBody>
      </p:sp>
      <p:sp>
        <p:nvSpPr>
          <p:cNvPr id="16" name="文本框 5"/>
          <p:cNvSpPr txBox="1">
            <a:spLocks noChangeArrowheads="1"/>
          </p:cNvSpPr>
          <p:nvPr/>
        </p:nvSpPr>
        <p:spPr bwMode="auto">
          <a:xfrm>
            <a:off x="5077932" y="3449111"/>
            <a:ext cx="182943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800">
                <a:solidFill>
                  <a:schemeClr val="accent1"/>
                </a:solidFill>
                <a:latin typeface="+mj-ea"/>
              </a:rPr>
              <a:t>HDFS</a:t>
            </a:r>
            <a:r>
              <a:rPr lang="zh-CN" altLang="en-US" sz="2800">
                <a:solidFill>
                  <a:schemeClr val="accent1"/>
                </a:solidFill>
                <a:latin typeface="+mj-ea"/>
              </a:rPr>
              <a:t>架构</a:t>
            </a:r>
            <a:endParaRPr lang="zh-CN" altLang="en-US" sz="2665">
              <a:solidFill>
                <a:srgbClr val="27506E"/>
              </a:solidFill>
              <a:latin typeface="方正兰亭黑_GBK"/>
              <a:ea typeface="方正兰亭黑_GBK"/>
            </a:endParaRPr>
          </a:p>
        </p:txBody>
      </p:sp>
      <p:sp>
        <p:nvSpPr>
          <p:cNvPr id="25" name="椭圆 24"/>
          <p:cNvSpPr/>
          <p:nvPr/>
        </p:nvSpPr>
        <p:spPr>
          <a:xfrm>
            <a:off x="3697242" y="2592797"/>
            <a:ext cx="520689" cy="520689"/>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6" name="椭圆 25"/>
          <p:cNvSpPr/>
          <p:nvPr/>
        </p:nvSpPr>
        <p:spPr>
          <a:xfrm>
            <a:off x="1889481" y="3015197"/>
            <a:ext cx="382375" cy="38237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8" name="椭圆 27"/>
          <p:cNvSpPr/>
          <p:nvPr/>
        </p:nvSpPr>
        <p:spPr>
          <a:xfrm>
            <a:off x="1698293" y="4863033"/>
            <a:ext cx="213793" cy="21379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9" name="椭圆 28"/>
          <p:cNvSpPr/>
          <p:nvPr/>
        </p:nvSpPr>
        <p:spPr>
          <a:xfrm>
            <a:off x="2249135" y="4410935"/>
            <a:ext cx="294040" cy="29404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0" name="椭圆 29"/>
          <p:cNvSpPr/>
          <p:nvPr/>
        </p:nvSpPr>
        <p:spPr>
          <a:xfrm>
            <a:off x="4021772" y="3972331"/>
            <a:ext cx="304395" cy="30439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1" name="椭圆 30"/>
          <p:cNvSpPr/>
          <p:nvPr/>
        </p:nvSpPr>
        <p:spPr>
          <a:xfrm>
            <a:off x="3786429" y="4799329"/>
            <a:ext cx="206056" cy="20605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2" name="椭圆 31"/>
          <p:cNvSpPr/>
          <p:nvPr/>
        </p:nvSpPr>
        <p:spPr>
          <a:xfrm>
            <a:off x="1669784" y="3972331"/>
            <a:ext cx="132944" cy="132944"/>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46015" y="244885"/>
            <a:ext cx="2103461"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135">
                <a:solidFill>
                  <a:schemeClr val="accent1"/>
                </a:solidFill>
                <a:latin typeface="方正兰亭黑_GBK"/>
                <a:ea typeface="方正兰亭黑_GBK"/>
              </a:rPr>
              <a:t>前提和设计目标</a:t>
            </a:r>
            <a:endParaRPr lang="en-US" altLang="zh-CN" sz="2135">
              <a:solidFill>
                <a:schemeClr val="accent1"/>
              </a:solidFill>
              <a:latin typeface="方正兰亭黑_GBK"/>
              <a:ea typeface="方正兰亭黑_GBK"/>
            </a:endParaRP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568591" y="1177426"/>
            <a:ext cx="686373" cy="686373"/>
            <a:chOff x="6357074" y="1008628"/>
            <a:chExt cx="1676757" cy="1676757"/>
          </a:xfrm>
        </p:grpSpPr>
        <p:sp>
          <p:nvSpPr>
            <p:cNvPr id="38" name="椭圆 37"/>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39" name="椭圆 38"/>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prstClr val="white"/>
                  </a:solidFill>
                  <a:latin typeface="+mj-lt"/>
                </a:rPr>
                <a:t>1</a:t>
              </a:r>
              <a:endParaRPr lang="zh-CN" altLang="en-US" sz="1400">
                <a:solidFill>
                  <a:prstClr val="white"/>
                </a:solidFill>
                <a:latin typeface="+mj-lt"/>
              </a:endParaRPr>
            </a:p>
          </p:txBody>
        </p:sp>
      </p:grpSp>
      <p:sp>
        <p:nvSpPr>
          <p:cNvPr id="40" name="矩形 39"/>
          <p:cNvSpPr/>
          <p:nvPr/>
        </p:nvSpPr>
        <p:spPr>
          <a:xfrm>
            <a:off x="1263523" y="1563763"/>
            <a:ext cx="7247431" cy="894091"/>
          </a:xfrm>
          <a:prstGeom prst="rect">
            <a:avLst/>
          </a:prstGeom>
        </p:spPr>
        <p:txBody>
          <a:bodyPr wrap="square">
            <a:spAutoFit/>
          </a:bodyPr>
          <a:lstStyle/>
          <a:p>
            <a:pPr>
              <a:lnSpc>
                <a:spcPct val="150000"/>
              </a:lnSpc>
            </a:pPr>
            <a:r>
              <a:rPr lang="zh-CN" altLang="en-US" sz="1200">
                <a:solidFill>
                  <a:schemeClr val="tx1">
                    <a:lumMod val="85000"/>
                    <a:lumOff val="15000"/>
                  </a:schemeClr>
                </a:solidFill>
              </a:rPr>
              <a:t>硬件错误是</a:t>
            </a:r>
            <a:r>
              <a:rPr lang="zh-CN" altLang="en-US" sz="1200" b="1">
                <a:solidFill>
                  <a:srgbClr val="FF0000"/>
                </a:solidFill>
              </a:rPr>
              <a:t>常态</a:t>
            </a:r>
            <a:r>
              <a:rPr lang="zh-CN" altLang="en-US" sz="1200">
                <a:solidFill>
                  <a:schemeClr val="tx1">
                    <a:lumMod val="85000"/>
                    <a:lumOff val="15000"/>
                  </a:schemeClr>
                </a:solidFill>
              </a:rPr>
              <a:t>而不是</a:t>
            </a:r>
            <a:r>
              <a:rPr lang="zh-CN" altLang="en-US" sz="1200">
                <a:solidFill>
                  <a:srgbClr val="FF0000"/>
                </a:solidFill>
              </a:rPr>
              <a:t>异常</a:t>
            </a:r>
            <a:r>
              <a:rPr lang="zh-CN" altLang="en-US" sz="1200">
                <a:solidFill>
                  <a:schemeClr val="tx1">
                    <a:lumMod val="85000"/>
                    <a:lumOff val="15000"/>
                  </a:schemeClr>
                </a:solidFill>
              </a:rPr>
              <a:t>。</a:t>
            </a:r>
            <a:endParaRPr lang="en-US" altLang="zh-CN" sz="1200">
              <a:solidFill>
                <a:schemeClr val="tx1">
                  <a:lumMod val="85000"/>
                  <a:lumOff val="15000"/>
                </a:schemeClr>
              </a:solidFill>
            </a:endParaRPr>
          </a:p>
          <a:p>
            <a:pPr>
              <a:lnSpc>
                <a:spcPct val="150000"/>
              </a:lnSpc>
            </a:pPr>
            <a:r>
              <a:rPr lang="en-US" altLang="zh-CN" sz="1200">
                <a:solidFill>
                  <a:schemeClr val="tx1">
                    <a:lumMod val="85000"/>
                    <a:lumOff val="15000"/>
                  </a:schemeClr>
                </a:solidFill>
              </a:rPr>
              <a:t>HDFS</a:t>
            </a:r>
            <a:r>
              <a:rPr lang="zh-CN" altLang="en-US" sz="1200">
                <a:solidFill>
                  <a:schemeClr val="tx1">
                    <a:lumMod val="85000"/>
                    <a:lumOff val="15000"/>
                  </a:schemeClr>
                </a:solidFill>
              </a:rPr>
              <a:t>可能由</a:t>
            </a:r>
            <a:r>
              <a:rPr lang="zh-CN" altLang="en-US" sz="1200">
                <a:solidFill>
                  <a:srgbClr val="FF0000"/>
                </a:solidFill>
              </a:rPr>
              <a:t>成百上千的服务器</a:t>
            </a:r>
            <a:r>
              <a:rPr lang="zh-CN" altLang="en-US" sz="1200">
                <a:solidFill>
                  <a:schemeClr val="tx1">
                    <a:lumMod val="85000"/>
                    <a:lumOff val="15000"/>
                  </a:schemeClr>
                </a:solidFill>
              </a:rPr>
              <a:t>所构成，</a:t>
            </a:r>
            <a:r>
              <a:rPr lang="zh-CN" altLang="en-US" sz="1200">
                <a:solidFill>
                  <a:srgbClr val="FF0000"/>
                </a:solidFill>
              </a:rPr>
              <a:t>单机故障概率</a:t>
            </a:r>
            <a:r>
              <a:rPr lang="zh-CN" altLang="en-US" sz="1200">
                <a:solidFill>
                  <a:schemeClr val="tx1">
                    <a:lumMod val="85000"/>
                    <a:lumOff val="15000"/>
                  </a:schemeClr>
                </a:solidFill>
              </a:rPr>
              <a:t>的存在意味着总有一部分服务器</a:t>
            </a:r>
            <a:r>
              <a:rPr lang="zh-CN" altLang="en-US" sz="1200">
                <a:solidFill>
                  <a:srgbClr val="FF0000"/>
                </a:solidFill>
              </a:rPr>
              <a:t>不工作</a:t>
            </a:r>
            <a:r>
              <a:rPr lang="zh-CN" altLang="en-US" sz="1200">
                <a:solidFill>
                  <a:schemeClr val="tx1">
                    <a:lumMod val="85000"/>
                    <a:lumOff val="15000"/>
                  </a:schemeClr>
                </a:solidFill>
              </a:rPr>
              <a:t>的。</a:t>
            </a:r>
            <a:endParaRPr lang="en-US" altLang="zh-CN" sz="1200">
              <a:solidFill>
                <a:schemeClr val="tx1">
                  <a:lumMod val="85000"/>
                  <a:lumOff val="15000"/>
                </a:schemeClr>
              </a:solidFill>
            </a:endParaRPr>
          </a:p>
          <a:p>
            <a:pPr>
              <a:lnSpc>
                <a:spcPct val="150000"/>
              </a:lnSpc>
            </a:pPr>
            <a:r>
              <a:rPr lang="zh-CN" altLang="en-US" sz="1200">
                <a:solidFill>
                  <a:srgbClr val="FF0000"/>
                </a:solidFill>
              </a:rPr>
              <a:t>错误检测</a:t>
            </a:r>
            <a:r>
              <a:rPr lang="zh-CN" altLang="en-US" sz="1200">
                <a:solidFill>
                  <a:schemeClr val="tx1">
                    <a:lumMod val="85000"/>
                    <a:lumOff val="15000"/>
                  </a:schemeClr>
                </a:solidFill>
              </a:rPr>
              <a:t>和</a:t>
            </a:r>
            <a:r>
              <a:rPr lang="zh-CN" altLang="en-US" sz="1200">
                <a:solidFill>
                  <a:srgbClr val="FF0000"/>
                </a:solidFill>
              </a:rPr>
              <a:t>快速自动恢复</a:t>
            </a:r>
            <a:r>
              <a:rPr lang="zh-CN" altLang="en-US" sz="1200">
                <a:solidFill>
                  <a:schemeClr val="tx1">
                    <a:lumMod val="85000"/>
                    <a:lumOff val="15000"/>
                  </a:schemeClr>
                </a:solidFill>
              </a:rPr>
              <a:t>是</a:t>
            </a:r>
            <a:r>
              <a:rPr lang="en-US" altLang="zh-CN" sz="1200">
                <a:solidFill>
                  <a:schemeClr val="tx1">
                    <a:lumMod val="85000"/>
                    <a:lumOff val="15000"/>
                  </a:schemeClr>
                </a:solidFill>
              </a:rPr>
              <a:t>HDFS</a:t>
            </a:r>
            <a:r>
              <a:rPr lang="zh-CN" altLang="en-US" sz="1200">
                <a:solidFill>
                  <a:schemeClr val="tx1">
                    <a:lumMod val="85000"/>
                    <a:lumOff val="15000"/>
                  </a:schemeClr>
                </a:solidFill>
              </a:rPr>
              <a:t>最</a:t>
            </a:r>
            <a:r>
              <a:rPr lang="zh-CN" altLang="en-US" sz="1200">
                <a:solidFill>
                  <a:srgbClr val="0070C0"/>
                </a:solidFill>
              </a:rPr>
              <a:t>核心架构目标</a:t>
            </a:r>
            <a:r>
              <a:rPr lang="zh-CN" altLang="en-US" sz="1200">
                <a:solidFill>
                  <a:schemeClr val="tx1">
                    <a:lumMod val="85000"/>
                    <a:lumOff val="15000"/>
                  </a:schemeClr>
                </a:solidFill>
              </a:rPr>
              <a:t>。 </a:t>
            </a:r>
            <a:endParaRPr lang="en-US" altLang="zh-CN" sz="1200">
              <a:solidFill>
                <a:schemeClr val="tx1">
                  <a:lumMod val="85000"/>
                  <a:lumOff val="15000"/>
                </a:schemeClr>
              </a:solidFill>
            </a:endParaRPr>
          </a:p>
        </p:txBody>
      </p:sp>
      <p:sp>
        <p:nvSpPr>
          <p:cNvPr id="41" name="矩形 40"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7" y="1253000"/>
            <a:ext cx="2314737" cy="338554"/>
          </a:xfrm>
          <a:prstGeom prst="rect">
            <a:avLst/>
          </a:prstGeom>
        </p:spPr>
        <p:txBody>
          <a:bodyPr wrap="square">
            <a:spAutoFit/>
          </a:bodyPr>
          <a:lstStyle/>
          <a:p>
            <a:pPr fontAlgn="base">
              <a:spcBef>
                <a:spcPct val="0"/>
              </a:spcBef>
              <a:spcAft>
                <a:spcPct val="0"/>
              </a:spcAft>
              <a:defRPr/>
            </a:pPr>
            <a:r>
              <a:rPr lang="zh-CN" altLang="en-US" sz="1600">
                <a:solidFill>
                  <a:schemeClr val="accent1"/>
                </a:solidFill>
                <a:latin typeface="方正兰亭黑_GBK"/>
                <a:ea typeface="方正兰亭黑_GBK"/>
              </a:rPr>
              <a:t>硬件错误</a:t>
            </a:r>
            <a:endParaRPr lang="en-US" altLang="zh-CN" sz="1600">
              <a:solidFill>
                <a:schemeClr val="accent1"/>
              </a:solidFill>
              <a:latin typeface="方正兰亭黑_GBK"/>
              <a:ea typeface="方正兰亭黑_GBK"/>
            </a:endParaRPr>
          </a:p>
        </p:txBody>
      </p:sp>
      <p:cxnSp>
        <p:nvCxnSpPr>
          <p:cNvPr id="42" name="直接连接符 41"/>
          <p:cNvCxnSpPr/>
          <p:nvPr/>
        </p:nvCxnSpPr>
        <p:spPr>
          <a:xfrm>
            <a:off x="1401671" y="1622332"/>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568982" y="2560641"/>
            <a:ext cx="686373" cy="686373"/>
            <a:chOff x="6357074" y="1008628"/>
            <a:chExt cx="1676757" cy="1676757"/>
          </a:xfrm>
        </p:grpSpPr>
        <p:sp>
          <p:nvSpPr>
            <p:cNvPr id="44" name="椭圆 43"/>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45" name="椭圆 44"/>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solidFill>
                    <a:prstClr val="white"/>
                  </a:solidFill>
                  <a:latin typeface="+mj-lt"/>
                </a:rPr>
                <a:t>2</a:t>
              </a:r>
              <a:endParaRPr lang="zh-CN" altLang="en-US" sz="1800">
                <a:solidFill>
                  <a:prstClr val="white"/>
                </a:solidFill>
                <a:latin typeface="+mj-lt"/>
              </a:endParaRPr>
            </a:p>
          </p:txBody>
        </p:sp>
      </p:grpSp>
      <p:sp>
        <p:nvSpPr>
          <p:cNvPr id="46" name="矩形 45"/>
          <p:cNvSpPr/>
          <p:nvPr/>
        </p:nvSpPr>
        <p:spPr>
          <a:xfrm>
            <a:off x="1263523" y="2889360"/>
            <a:ext cx="7810139" cy="894091"/>
          </a:xfrm>
          <a:prstGeom prst="rect">
            <a:avLst/>
          </a:prstGeom>
        </p:spPr>
        <p:txBody>
          <a:bodyPr wrap="square">
            <a:spAutoFit/>
          </a:bodyPr>
          <a:lstStyle/>
          <a:p>
            <a:pPr>
              <a:lnSpc>
                <a:spcPct val="150000"/>
              </a:lnSpc>
            </a:pPr>
            <a:r>
              <a:rPr lang="zh-CN" altLang="en-US" sz="1200">
                <a:solidFill>
                  <a:schemeClr val="tx1">
                    <a:lumMod val="85000"/>
                    <a:lumOff val="15000"/>
                  </a:schemeClr>
                </a:solidFill>
              </a:rPr>
              <a:t>运行在</a:t>
            </a:r>
            <a:r>
              <a:rPr lang="en-US" altLang="zh-CN" sz="1200">
                <a:solidFill>
                  <a:schemeClr val="tx1">
                    <a:lumMod val="85000"/>
                    <a:lumOff val="15000"/>
                  </a:schemeClr>
                </a:solidFill>
              </a:rPr>
              <a:t>HDFS</a:t>
            </a:r>
            <a:r>
              <a:rPr lang="zh-CN" altLang="en-US" sz="1200">
                <a:solidFill>
                  <a:schemeClr val="tx1">
                    <a:lumMod val="85000"/>
                    <a:lumOff val="15000"/>
                  </a:schemeClr>
                </a:solidFill>
              </a:rPr>
              <a:t>上的应用需要</a:t>
            </a:r>
            <a:r>
              <a:rPr lang="zh-CN" altLang="en-US" sz="1200">
                <a:solidFill>
                  <a:srgbClr val="FF0000"/>
                </a:solidFill>
              </a:rPr>
              <a:t>流式访问</a:t>
            </a:r>
            <a:r>
              <a:rPr lang="zh-CN" altLang="en-US" sz="1200">
                <a:solidFill>
                  <a:schemeClr val="tx1">
                    <a:lumMod val="85000"/>
                    <a:lumOff val="15000"/>
                  </a:schemeClr>
                </a:solidFill>
              </a:rPr>
              <a:t>它们的数据集。</a:t>
            </a:r>
            <a:endParaRPr lang="en-US" altLang="zh-CN" sz="1200">
              <a:solidFill>
                <a:schemeClr val="tx1">
                  <a:lumMod val="85000"/>
                  <a:lumOff val="15000"/>
                </a:schemeClr>
              </a:solidFill>
            </a:endParaRPr>
          </a:p>
          <a:p>
            <a:pPr>
              <a:lnSpc>
                <a:spcPct val="150000"/>
              </a:lnSpc>
            </a:pPr>
            <a:r>
              <a:rPr lang="en-US" altLang="zh-CN" sz="1200">
                <a:solidFill>
                  <a:schemeClr val="tx1">
                    <a:lumMod val="85000"/>
                    <a:lumOff val="15000"/>
                  </a:schemeClr>
                </a:solidFill>
              </a:rPr>
              <a:t>HDFS</a:t>
            </a:r>
            <a:r>
              <a:rPr lang="zh-CN" altLang="en-US" sz="1200">
                <a:solidFill>
                  <a:schemeClr val="tx1">
                    <a:lumMod val="85000"/>
                    <a:lumOff val="15000"/>
                  </a:schemeClr>
                </a:solidFill>
              </a:rPr>
              <a:t>的设计重点是</a:t>
            </a:r>
            <a:r>
              <a:rPr lang="zh-CN" altLang="en-US" sz="1200">
                <a:solidFill>
                  <a:srgbClr val="FF0000"/>
                </a:solidFill>
              </a:rPr>
              <a:t>批处理</a:t>
            </a:r>
            <a:r>
              <a:rPr lang="zh-CN" altLang="en-US" sz="1200">
                <a:solidFill>
                  <a:schemeClr val="tx1">
                    <a:lumMod val="85000"/>
                    <a:lumOff val="15000"/>
                  </a:schemeClr>
                </a:solidFill>
              </a:rPr>
              <a:t>，而不是</a:t>
            </a:r>
            <a:r>
              <a:rPr lang="zh-CN" altLang="en-US" sz="1200"/>
              <a:t>交互处理</a:t>
            </a:r>
            <a:r>
              <a:rPr lang="zh-CN" altLang="en-US" sz="1200">
                <a:solidFill>
                  <a:schemeClr val="tx1">
                    <a:lumMod val="85000"/>
                    <a:lumOff val="15000"/>
                  </a:schemeClr>
                </a:solidFill>
              </a:rPr>
              <a:t>。是</a:t>
            </a:r>
            <a:r>
              <a:rPr lang="zh-CN" altLang="en-US" sz="1200">
                <a:solidFill>
                  <a:srgbClr val="FF0000"/>
                </a:solidFill>
              </a:rPr>
              <a:t>高吞吐量</a:t>
            </a:r>
            <a:r>
              <a:rPr lang="zh-CN" altLang="en-US" sz="1200">
                <a:solidFill>
                  <a:schemeClr val="tx1">
                    <a:lumMod val="85000"/>
                    <a:lumOff val="15000"/>
                  </a:schemeClr>
                </a:solidFill>
              </a:rPr>
              <a:t>而不是</a:t>
            </a:r>
            <a:r>
              <a:rPr lang="zh-CN" altLang="en-US" sz="1200"/>
              <a:t>低延迟</a:t>
            </a:r>
            <a:r>
              <a:rPr lang="zh-CN" altLang="en-US" sz="1200">
                <a:solidFill>
                  <a:schemeClr val="tx1">
                    <a:lumMod val="85000"/>
                    <a:lumOff val="15000"/>
                  </a:schemeClr>
                </a:solidFill>
              </a:rPr>
              <a:t>。</a:t>
            </a:r>
            <a:endParaRPr lang="en-US" altLang="zh-CN" sz="1200">
              <a:solidFill>
                <a:schemeClr val="tx1">
                  <a:lumMod val="85000"/>
                  <a:lumOff val="15000"/>
                </a:schemeClr>
              </a:solidFill>
            </a:endParaRPr>
          </a:p>
          <a:p>
            <a:pPr>
              <a:lnSpc>
                <a:spcPct val="150000"/>
              </a:lnSpc>
            </a:pPr>
            <a:r>
              <a:rPr lang="zh-CN" altLang="en-US" sz="1200">
                <a:solidFill>
                  <a:schemeClr val="tx1">
                    <a:lumMod val="85000"/>
                    <a:lumOff val="15000"/>
                  </a:schemeClr>
                </a:solidFill>
              </a:rPr>
              <a:t>为了提高数据的吞吐量，在关键方面</a:t>
            </a:r>
            <a:r>
              <a:rPr lang="zh-CN" altLang="en-US" sz="1200">
                <a:solidFill>
                  <a:srgbClr val="FF0000"/>
                </a:solidFill>
              </a:rPr>
              <a:t>修改</a:t>
            </a:r>
            <a:r>
              <a:rPr lang="en-US" altLang="zh-CN" sz="1200">
                <a:solidFill>
                  <a:srgbClr val="FF0000"/>
                </a:solidFill>
              </a:rPr>
              <a:t>POSIX</a:t>
            </a:r>
            <a:r>
              <a:rPr lang="zh-CN" altLang="en-US" sz="1200">
                <a:solidFill>
                  <a:srgbClr val="FF0000"/>
                </a:solidFill>
              </a:rPr>
              <a:t>的语义</a:t>
            </a:r>
            <a:r>
              <a:rPr lang="zh-CN" altLang="en-US" sz="1200">
                <a:solidFill>
                  <a:schemeClr val="tx1">
                    <a:lumMod val="85000"/>
                    <a:lumOff val="15000"/>
                  </a:schemeClr>
                </a:solidFill>
              </a:rPr>
              <a:t>。</a:t>
            </a:r>
            <a:endParaRPr lang="en-US" altLang="zh-CN" sz="1200">
              <a:solidFill>
                <a:schemeClr val="tx1">
                  <a:lumMod val="85000"/>
                  <a:lumOff val="15000"/>
                </a:schemeClr>
              </a:solidFill>
            </a:endParaRPr>
          </a:p>
        </p:txBody>
      </p:sp>
      <p:sp>
        <p:nvSpPr>
          <p:cNvPr id="47" name="矩形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7" y="2578597"/>
            <a:ext cx="2314737" cy="338554"/>
          </a:xfrm>
          <a:prstGeom prst="rect">
            <a:avLst/>
          </a:prstGeom>
        </p:spPr>
        <p:txBody>
          <a:bodyPr wrap="square">
            <a:spAutoFit/>
          </a:bodyPr>
          <a:lstStyle/>
          <a:p>
            <a:pPr fontAlgn="base">
              <a:spcBef>
                <a:spcPct val="0"/>
              </a:spcBef>
              <a:spcAft>
                <a:spcPct val="0"/>
              </a:spcAft>
              <a:defRPr/>
            </a:pPr>
            <a:r>
              <a:rPr lang="zh-CN" altLang="en-US" sz="1600">
                <a:solidFill>
                  <a:schemeClr val="accent1"/>
                </a:solidFill>
                <a:latin typeface="方正兰亭黑_GBK"/>
                <a:ea typeface="方正兰亭黑_GBK"/>
              </a:rPr>
              <a:t>流式数据访问 </a:t>
            </a:r>
            <a:endParaRPr lang="en-US" altLang="zh-CN" sz="1600">
              <a:solidFill>
                <a:schemeClr val="accent1"/>
              </a:solidFill>
              <a:latin typeface="方正兰亭黑_GBK"/>
              <a:ea typeface="方正兰亭黑_GBK"/>
            </a:endParaRPr>
          </a:p>
        </p:txBody>
      </p:sp>
      <p:cxnSp>
        <p:nvCxnSpPr>
          <p:cNvPr id="48" name="直接连接符 47"/>
          <p:cNvCxnSpPr/>
          <p:nvPr/>
        </p:nvCxnSpPr>
        <p:spPr>
          <a:xfrm>
            <a:off x="1401671" y="2947928"/>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560032" y="3912600"/>
            <a:ext cx="686373" cy="686373"/>
            <a:chOff x="6357074" y="1008628"/>
            <a:chExt cx="1676757" cy="1676757"/>
          </a:xfrm>
        </p:grpSpPr>
        <p:sp>
          <p:nvSpPr>
            <p:cNvPr id="50" name="椭圆 49"/>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51" name="椭圆 50"/>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solidFill>
                    <a:prstClr val="white"/>
                  </a:solidFill>
                  <a:latin typeface="+mj-lt"/>
                </a:rPr>
                <a:t>3</a:t>
              </a:r>
              <a:endParaRPr lang="zh-CN" altLang="en-US" sz="1800">
                <a:solidFill>
                  <a:prstClr val="white"/>
                </a:solidFill>
                <a:latin typeface="+mj-lt"/>
              </a:endParaRPr>
            </a:p>
          </p:txBody>
        </p:sp>
      </p:grpSp>
      <p:sp>
        <p:nvSpPr>
          <p:cNvPr id="52" name="矩形 51"/>
          <p:cNvSpPr/>
          <p:nvPr/>
        </p:nvSpPr>
        <p:spPr>
          <a:xfrm>
            <a:off x="1263523" y="4248265"/>
            <a:ext cx="7247431" cy="894091"/>
          </a:xfrm>
          <a:prstGeom prst="rect">
            <a:avLst/>
          </a:prstGeom>
        </p:spPr>
        <p:txBody>
          <a:bodyPr wrap="square">
            <a:spAutoFit/>
          </a:bodyPr>
          <a:lstStyle/>
          <a:p>
            <a:pPr>
              <a:lnSpc>
                <a:spcPct val="150000"/>
              </a:lnSpc>
            </a:pPr>
            <a:r>
              <a:rPr lang="en-US" altLang="zh-CN" sz="1200">
                <a:solidFill>
                  <a:schemeClr val="tx1">
                    <a:lumMod val="85000"/>
                    <a:lumOff val="15000"/>
                  </a:schemeClr>
                </a:solidFill>
              </a:rPr>
              <a:t>HDFS</a:t>
            </a:r>
            <a:r>
              <a:rPr lang="zh-CN" altLang="en-US" sz="1200">
                <a:solidFill>
                  <a:schemeClr val="tx1">
                    <a:lumMod val="85000"/>
                    <a:lumOff val="15000"/>
                  </a:schemeClr>
                </a:solidFill>
              </a:rPr>
              <a:t>上的一个典型文件大小一般都在</a:t>
            </a:r>
            <a:r>
              <a:rPr lang="en-US" altLang="zh-CN" sz="1200" b="1">
                <a:solidFill>
                  <a:srgbClr val="FF0000"/>
                </a:solidFill>
              </a:rPr>
              <a:t>G</a:t>
            </a:r>
            <a:r>
              <a:rPr lang="zh-CN" altLang="en-US" sz="1200" b="1">
                <a:solidFill>
                  <a:srgbClr val="FF0000"/>
                </a:solidFill>
              </a:rPr>
              <a:t>字节至</a:t>
            </a:r>
            <a:r>
              <a:rPr lang="en-US" altLang="zh-CN" sz="1200" b="1">
                <a:solidFill>
                  <a:srgbClr val="FF0000"/>
                </a:solidFill>
              </a:rPr>
              <a:t>T</a:t>
            </a:r>
            <a:r>
              <a:rPr lang="zh-CN" altLang="en-US" sz="1200" b="1">
                <a:solidFill>
                  <a:srgbClr val="FF0000"/>
                </a:solidFill>
              </a:rPr>
              <a:t>字节</a:t>
            </a:r>
            <a:r>
              <a:rPr lang="zh-CN" altLang="en-US" sz="1200">
                <a:solidFill>
                  <a:schemeClr val="tx1">
                    <a:lumMod val="85000"/>
                    <a:lumOff val="15000"/>
                  </a:schemeClr>
                </a:solidFill>
              </a:rPr>
              <a:t>。</a:t>
            </a:r>
            <a:endParaRPr lang="en-US" altLang="zh-CN" sz="1200">
              <a:solidFill>
                <a:schemeClr val="tx1">
                  <a:lumMod val="85000"/>
                  <a:lumOff val="15000"/>
                </a:schemeClr>
              </a:solidFill>
            </a:endParaRPr>
          </a:p>
          <a:p>
            <a:pPr>
              <a:lnSpc>
                <a:spcPct val="150000"/>
              </a:lnSpc>
            </a:pPr>
            <a:r>
              <a:rPr lang="en-US" altLang="zh-CN" sz="1200">
                <a:solidFill>
                  <a:schemeClr val="tx1">
                    <a:lumMod val="85000"/>
                    <a:lumOff val="15000"/>
                  </a:schemeClr>
                </a:solidFill>
              </a:rPr>
              <a:t>HDFS</a:t>
            </a:r>
            <a:r>
              <a:rPr lang="zh-CN" altLang="en-US" sz="1200">
                <a:solidFill>
                  <a:schemeClr val="tx1">
                    <a:lumMod val="85000"/>
                    <a:lumOff val="15000"/>
                  </a:schemeClr>
                </a:solidFill>
              </a:rPr>
              <a:t>支持</a:t>
            </a:r>
            <a:r>
              <a:rPr lang="zh-CN" altLang="en-US" sz="1200" b="1">
                <a:solidFill>
                  <a:srgbClr val="FF0000"/>
                </a:solidFill>
              </a:rPr>
              <a:t>大文件存储</a:t>
            </a:r>
            <a:r>
              <a:rPr lang="zh-CN" altLang="en-US" sz="1200">
                <a:solidFill>
                  <a:schemeClr val="tx1">
                    <a:lumMod val="85000"/>
                    <a:lumOff val="15000"/>
                  </a:schemeClr>
                </a:solidFill>
              </a:rPr>
              <a:t>。</a:t>
            </a:r>
            <a:endParaRPr lang="en-US" altLang="zh-CN" sz="1200">
              <a:solidFill>
                <a:schemeClr val="tx1">
                  <a:lumMod val="85000"/>
                  <a:lumOff val="15000"/>
                </a:schemeClr>
              </a:solidFill>
            </a:endParaRPr>
          </a:p>
          <a:p>
            <a:pPr>
              <a:lnSpc>
                <a:spcPct val="150000"/>
              </a:lnSpc>
            </a:pPr>
            <a:r>
              <a:rPr lang="zh-CN" altLang="en-US" sz="1200">
                <a:solidFill>
                  <a:schemeClr val="tx1">
                    <a:lumMod val="85000"/>
                    <a:lumOff val="15000"/>
                  </a:schemeClr>
                </a:solidFill>
              </a:rPr>
              <a:t>单一</a:t>
            </a:r>
            <a:r>
              <a:rPr lang="en-US" altLang="zh-CN" sz="1200">
                <a:solidFill>
                  <a:schemeClr val="tx1">
                    <a:lumMod val="85000"/>
                    <a:lumOff val="15000"/>
                  </a:schemeClr>
                </a:solidFill>
              </a:rPr>
              <a:t>HDFS</a:t>
            </a:r>
            <a:r>
              <a:rPr lang="zh-CN" altLang="en-US" sz="1200">
                <a:solidFill>
                  <a:schemeClr val="tx1">
                    <a:lumMod val="85000"/>
                    <a:lumOff val="15000"/>
                  </a:schemeClr>
                </a:solidFill>
              </a:rPr>
              <a:t>实例能支撑数以千万计的文件。 </a:t>
            </a:r>
            <a:endParaRPr lang="en-US" altLang="zh-CN" sz="1200">
              <a:solidFill>
                <a:schemeClr val="tx1">
                  <a:lumMod val="85000"/>
                  <a:lumOff val="15000"/>
                </a:schemeClr>
              </a:solidFill>
            </a:endParaRPr>
          </a:p>
        </p:txBody>
      </p:sp>
      <p:sp>
        <p:nvSpPr>
          <p:cNvPr id="53" name="矩形 52"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7" y="3937502"/>
            <a:ext cx="2314737" cy="338554"/>
          </a:xfrm>
          <a:prstGeom prst="rect">
            <a:avLst/>
          </a:prstGeom>
        </p:spPr>
        <p:txBody>
          <a:bodyPr wrap="square">
            <a:spAutoFit/>
          </a:bodyPr>
          <a:lstStyle/>
          <a:p>
            <a:pPr fontAlgn="base">
              <a:spcBef>
                <a:spcPct val="0"/>
              </a:spcBef>
              <a:spcAft>
                <a:spcPct val="0"/>
              </a:spcAft>
              <a:defRPr/>
            </a:pPr>
            <a:r>
              <a:rPr lang="zh-CN" altLang="en-US" sz="1600">
                <a:solidFill>
                  <a:schemeClr val="accent1"/>
                </a:solidFill>
                <a:latin typeface="方正兰亭黑_GBK"/>
                <a:ea typeface="方正兰亭黑_GBK"/>
              </a:rPr>
              <a:t>大规模数据集 </a:t>
            </a:r>
            <a:endParaRPr lang="en-US" altLang="zh-CN" sz="1600">
              <a:solidFill>
                <a:schemeClr val="accent1"/>
              </a:solidFill>
              <a:latin typeface="方正兰亭黑_GBK"/>
              <a:ea typeface="方正兰亭黑_GBK"/>
            </a:endParaRPr>
          </a:p>
        </p:txBody>
      </p:sp>
      <p:cxnSp>
        <p:nvCxnSpPr>
          <p:cNvPr id="54" name="直接连接符 53"/>
          <p:cNvCxnSpPr/>
          <p:nvPr/>
        </p:nvCxnSpPr>
        <p:spPr>
          <a:xfrm>
            <a:off x="1401671" y="4306834"/>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560032" y="5217667"/>
            <a:ext cx="686373" cy="686373"/>
            <a:chOff x="6357074" y="1008628"/>
            <a:chExt cx="1676757" cy="1676757"/>
          </a:xfrm>
        </p:grpSpPr>
        <p:sp>
          <p:nvSpPr>
            <p:cNvPr id="56" name="椭圆 55"/>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57" name="椭圆 56"/>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solidFill>
                    <a:prstClr val="white"/>
                  </a:solidFill>
                  <a:latin typeface="+mj-lt"/>
                </a:rPr>
                <a:t>4</a:t>
              </a:r>
              <a:endParaRPr lang="zh-CN" altLang="en-US" sz="1800">
                <a:solidFill>
                  <a:prstClr val="white"/>
                </a:solidFill>
                <a:latin typeface="+mj-lt"/>
              </a:endParaRPr>
            </a:p>
          </p:txBody>
        </p:sp>
      </p:grpSp>
      <p:sp>
        <p:nvSpPr>
          <p:cNvPr id="58" name="矩形 57"/>
          <p:cNvSpPr/>
          <p:nvPr/>
        </p:nvSpPr>
        <p:spPr>
          <a:xfrm>
            <a:off x="1254964" y="5604005"/>
            <a:ext cx="7255990" cy="894091"/>
          </a:xfrm>
          <a:prstGeom prst="rect">
            <a:avLst/>
          </a:prstGeom>
        </p:spPr>
        <p:txBody>
          <a:bodyPr wrap="square">
            <a:spAutoFit/>
          </a:bodyPr>
          <a:lstStyle/>
          <a:p>
            <a:pPr>
              <a:lnSpc>
                <a:spcPct val="150000"/>
              </a:lnSpc>
            </a:pPr>
            <a:r>
              <a:rPr lang="en-US" altLang="zh-CN" sz="1200">
                <a:solidFill>
                  <a:schemeClr val="tx1">
                    <a:lumMod val="85000"/>
                    <a:lumOff val="15000"/>
                  </a:schemeClr>
                </a:solidFill>
              </a:rPr>
              <a:t>HDFS</a:t>
            </a:r>
            <a:r>
              <a:rPr lang="zh-CN" altLang="en-US" sz="1200">
                <a:solidFill>
                  <a:schemeClr val="tx1">
                    <a:lumMod val="85000"/>
                    <a:lumOff val="15000"/>
                  </a:schemeClr>
                </a:solidFill>
              </a:rPr>
              <a:t>应用遵循“</a:t>
            </a:r>
            <a:r>
              <a:rPr lang="zh-CN" altLang="en-US" sz="1200" b="1">
                <a:solidFill>
                  <a:srgbClr val="FF0000"/>
                </a:solidFill>
              </a:rPr>
              <a:t>一次写入多次读取</a:t>
            </a:r>
            <a:r>
              <a:rPr lang="zh-CN" altLang="en-US" sz="1200">
                <a:solidFill>
                  <a:schemeClr val="tx1">
                    <a:lumMod val="85000"/>
                    <a:lumOff val="15000"/>
                  </a:schemeClr>
                </a:solidFill>
              </a:rPr>
              <a:t>”的文件访问模型。</a:t>
            </a:r>
            <a:endParaRPr lang="en-US" altLang="zh-CN" sz="1200">
              <a:solidFill>
                <a:schemeClr val="tx1">
                  <a:lumMod val="85000"/>
                  <a:lumOff val="15000"/>
                </a:schemeClr>
              </a:solidFill>
            </a:endParaRPr>
          </a:p>
          <a:p>
            <a:pPr>
              <a:lnSpc>
                <a:spcPct val="150000"/>
              </a:lnSpc>
            </a:pPr>
            <a:r>
              <a:rPr lang="zh-CN" altLang="en-US" sz="1200">
                <a:solidFill>
                  <a:schemeClr val="tx1">
                    <a:lumMod val="85000"/>
                    <a:lumOff val="15000"/>
                  </a:schemeClr>
                </a:solidFill>
              </a:rPr>
              <a:t>简化了数据一致性问题，并且使高吞吐量的数据访问成为可能。</a:t>
            </a:r>
            <a:endParaRPr lang="en-US" altLang="zh-CN" sz="1200">
              <a:solidFill>
                <a:schemeClr val="tx1">
                  <a:lumMod val="85000"/>
                  <a:lumOff val="15000"/>
                </a:schemeClr>
              </a:solidFill>
            </a:endParaRPr>
          </a:p>
          <a:p>
            <a:pPr>
              <a:lnSpc>
                <a:spcPct val="150000"/>
              </a:lnSpc>
            </a:pPr>
            <a:r>
              <a:rPr lang="en-US" altLang="zh-CN" sz="1200">
                <a:solidFill>
                  <a:schemeClr val="tx1">
                    <a:lumMod val="85000"/>
                    <a:lumOff val="15000"/>
                  </a:schemeClr>
                </a:solidFill>
              </a:rPr>
              <a:t>Map/Reduce</a:t>
            </a:r>
            <a:r>
              <a:rPr lang="zh-CN" altLang="en-US" sz="1200">
                <a:solidFill>
                  <a:schemeClr val="tx1">
                    <a:lumMod val="85000"/>
                    <a:lumOff val="15000"/>
                  </a:schemeClr>
                </a:solidFill>
              </a:rPr>
              <a:t>应用或者网络爬虫应用都非常适合这个模型。</a:t>
            </a:r>
            <a:endParaRPr lang="en-US" altLang="zh-CN" sz="1200">
              <a:solidFill>
                <a:schemeClr val="tx1">
                  <a:lumMod val="85000"/>
                  <a:lumOff val="15000"/>
                </a:schemeClr>
              </a:solidFill>
            </a:endParaRPr>
          </a:p>
        </p:txBody>
      </p:sp>
      <p:sp>
        <p:nvSpPr>
          <p:cNvPr id="59" name="矩形 5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0598" y="5293242"/>
            <a:ext cx="2314737" cy="338554"/>
          </a:xfrm>
          <a:prstGeom prst="rect">
            <a:avLst/>
          </a:prstGeom>
        </p:spPr>
        <p:txBody>
          <a:bodyPr wrap="square">
            <a:spAutoFit/>
          </a:bodyPr>
          <a:lstStyle/>
          <a:p>
            <a:pPr fontAlgn="base">
              <a:spcBef>
                <a:spcPct val="0"/>
              </a:spcBef>
              <a:spcAft>
                <a:spcPct val="0"/>
              </a:spcAft>
              <a:defRPr/>
            </a:pPr>
            <a:r>
              <a:rPr lang="zh-CN" altLang="en-US" sz="1600">
                <a:solidFill>
                  <a:schemeClr val="accent1"/>
                </a:solidFill>
                <a:latin typeface="方正兰亭黑_GBK"/>
                <a:ea typeface="方正兰亭黑_GBK"/>
              </a:rPr>
              <a:t>简单的一致性模型 </a:t>
            </a:r>
            <a:endParaRPr lang="en-US" altLang="zh-CN" sz="1600">
              <a:solidFill>
                <a:schemeClr val="accent1"/>
              </a:solidFill>
              <a:latin typeface="方正兰亭黑_GBK"/>
              <a:ea typeface="方正兰亭黑_GBK"/>
            </a:endParaRPr>
          </a:p>
        </p:txBody>
      </p:sp>
      <p:cxnSp>
        <p:nvCxnSpPr>
          <p:cNvPr id="60" name="直接连接符 59"/>
          <p:cNvCxnSpPr/>
          <p:nvPr/>
        </p:nvCxnSpPr>
        <p:spPr>
          <a:xfrm>
            <a:off x="1393112" y="5662574"/>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5617" y="2578597"/>
            <a:ext cx="5092386" cy="38192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989034" y="2578226"/>
            <a:ext cx="2235676" cy="2235676"/>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4" name="椭圆 23"/>
          <p:cNvSpPr/>
          <p:nvPr/>
        </p:nvSpPr>
        <p:spPr>
          <a:xfrm>
            <a:off x="2249135" y="2824389"/>
            <a:ext cx="1743351" cy="174335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5" name="文本框 5"/>
          <p:cNvSpPr txBox="1">
            <a:spLocks noChangeArrowheads="1"/>
          </p:cNvSpPr>
          <p:nvPr/>
        </p:nvSpPr>
        <p:spPr bwMode="auto">
          <a:xfrm>
            <a:off x="2500835" y="3142065"/>
            <a:ext cx="119776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6400" b="1">
                <a:solidFill>
                  <a:prstClr val="white"/>
                </a:solidFill>
                <a:latin typeface="方正兰亭黑_GBK"/>
                <a:ea typeface="方正兰亭黑_GBK"/>
              </a:rPr>
              <a:t>01</a:t>
            </a:r>
            <a:endParaRPr lang="zh-CN" altLang="en-US" sz="6400" b="1">
              <a:solidFill>
                <a:prstClr val="white"/>
              </a:solidFill>
              <a:latin typeface="方正兰亭黑_GBK"/>
              <a:ea typeface="方正兰亭黑_GBK"/>
            </a:endParaRPr>
          </a:p>
        </p:txBody>
      </p:sp>
      <p:sp>
        <p:nvSpPr>
          <p:cNvPr id="16" name="文本框 5"/>
          <p:cNvSpPr txBox="1">
            <a:spLocks noChangeArrowheads="1"/>
          </p:cNvSpPr>
          <p:nvPr/>
        </p:nvSpPr>
        <p:spPr bwMode="auto">
          <a:xfrm>
            <a:off x="5077932" y="3449111"/>
            <a:ext cx="20361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800">
                <a:solidFill>
                  <a:schemeClr val="accent1"/>
                </a:solidFill>
                <a:latin typeface="+mj-ea"/>
              </a:rPr>
              <a:t>1T</a:t>
            </a:r>
            <a:r>
              <a:rPr lang="zh-CN" altLang="en-US" sz="2800">
                <a:solidFill>
                  <a:schemeClr val="accent1"/>
                </a:solidFill>
                <a:latin typeface="+mj-ea"/>
              </a:rPr>
              <a:t>文件操作</a:t>
            </a:r>
            <a:endParaRPr lang="zh-CN" altLang="en-US" sz="2665">
              <a:solidFill>
                <a:srgbClr val="27506E"/>
              </a:solidFill>
              <a:latin typeface="方正兰亭黑_GBK"/>
              <a:ea typeface="方正兰亭黑_GBK"/>
            </a:endParaRPr>
          </a:p>
        </p:txBody>
      </p:sp>
      <p:sp>
        <p:nvSpPr>
          <p:cNvPr id="25" name="椭圆 24"/>
          <p:cNvSpPr/>
          <p:nvPr/>
        </p:nvSpPr>
        <p:spPr>
          <a:xfrm>
            <a:off x="3697242" y="2592797"/>
            <a:ext cx="520689" cy="520689"/>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6" name="椭圆 25"/>
          <p:cNvSpPr/>
          <p:nvPr/>
        </p:nvSpPr>
        <p:spPr>
          <a:xfrm>
            <a:off x="1889481" y="3015197"/>
            <a:ext cx="382375" cy="38237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8" name="椭圆 27"/>
          <p:cNvSpPr/>
          <p:nvPr/>
        </p:nvSpPr>
        <p:spPr>
          <a:xfrm>
            <a:off x="1698293" y="4863033"/>
            <a:ext cx="213793" cy="21379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9" name="椭圆 28"/>
          <p:cNvSpPr/>
          <p:nvPr/>
        </p:nvSpPr>
        <p:spPr>
          <a:xfrm>
            <a:off x="2249135" y="4410935"/>
            <a:ext cx="294040" cy="29404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0" name="椭圆 29"/>
          <p:cNvSpPr/>
          <p:nvPr/>
        </p:nvSpPr>
        <p:spPr>
          <a:xfrm>
            <a:off x="4021772" y="3972331"/>
            <a:ext cx="304395" cy="30439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1" name="椭圆 30"/>
          <p:cNvSpPr/>
          <p:nvPr/>
        </p:nvSpPr>
        <p:spPr>
          <a:xfrm>
            <a:off x="3786429" y="4799329"/>
            <a:ext cx="206056" cy="20605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2" name="椭圆 31"/>
          <p:cNvSpPr/>
          <p:nvPr/>
        </p:nvSpPr>
        <p:spPr>
          <a:xfrm>
            <a:off x="1669784" y="3972331"/>
            <a:ext cx="132944" cy="132944"/>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46015" y="244885"/>
            <a:ext cx="2103461"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135">
                <a:solidFill>
                  <a:schemeClr val="accent1"/>
                </a:solidFill>
                <a:latin typeface="方正兰亭黑_GBK"/>
                <a:ea typeface="方正兰亭黑_GBK"/>
              </a:rPr>
              <a:t>前提和设计目标</a:t>
            </a:r>
            <a:endParaRPr lang="en-US" altLang="zh-CN" sz="2135">
              <a:solidFill>
                <a:schemeClr val="accent1"/>
              </a:solidFill>
              <a:latin typeface="方正兰亭黑_GBK"/>
              <a:ea typeface="方正兰亭黑_GBK"/>
            </a:endParaRP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568591" y="1497857"/>
            <a:ext cx="686373" cy="686373"/>
            <a:chOff x="6357074" y="1008628"/>
            <a:chExt cx="1676757" cy="1676757"/>
          </a:xfrm>
        </p:grpSpPr>
        <p:sp>
          <p:nvSpPr>
            <p:cNvPr id="38" name="椭圆 37"/>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39" name="椭圆 38"/>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prstClr val="white"/>
                  </a:solidFill>
                  <a:latin typeface="+mj-lt"/>
                </a:rPr>
                <a:t>5</a:t>
              </a:r>
              <a:endParaRPr lang="zh-CN" altLang="en-US" sz="1400">
                <a:solidFill>
                  <a:prstClr val="white"/>
                </a:solidFill>
                <a:latin typeface="+mj-lt"/>
              </a:endParaRPr>
            </a:p>
          </p:txBody>
        </p:sp>
      </p:grpSp>
      <p:sp>
        <p:nvSpPr>
          <p:cNvPr id="40" name="矩形 39"/>
          <p:cNvSpPr/>
          <p:nvPr/>
        </p:nvSpPr>
        <p:spPr>
          <a:xfrm>
            <a:off x="1263523" y="1884194"/>
            <a:ext cx="7247431" cy="617092"/>
          </a:xfrm>
          <a:prstGeom prst="rect">
            <a:avLst/>
          </a:prstGeom>
        </p:spPr>
        <p:txBody>
          <a:bodyPr wrap="square">
            <a:spAutoFit/>
          </a:bodyPr>
          <a:lstStyle/>
          <a:p>
            <a:pPr>
              <a:lnSpc>
                <a:spcPct val="150000"/>
              </a:lnSpc>
            </a:pPr>
            <a:r>
              <a:rPr lang="zh-CN" altLang="en-US" sz="1200">
                <a:solidFill>
                  <a:schemeClr val="tx1">
                    <a:lumMod val="85000"/>
                    <a:lumOff val="15000"/>
                  </a:schemeClr>
                </a:solidFill>
              </a:rPr>
              <a:t>降低</a:t>
            </a:r>
            <a:r>
              <a:rPr lang="zh-CN" altLang="en-US" sz="1200" b="1">
                <a:solidFill>
                  <a:srgbClr val="FF0000"/>
                </a:solidFill>
              </a:rPr>
              <a:t>网络阻塞</a:t>
            </a:r>
            <a:r>
              <a:rPr lang="zh-CN" altLang="en-US" sz="1200">
                <a:solidFill>
                  <a:schemeClr val="tx1">
                    <a:lumMod val="85000"/>
                    <a:lumOff val="15000"/>
                  </a:schemeClr>
                </a:solidFill>
              </a:rPr>
              <a:t>的影响，提高系统数据的</a:t>
            </a:r>
            <a:r>
              <a:rPr lang="zh-CN" altLang="en-US" sz="1200" b="1">
                <a:solidFill>
                  <a:srgbClr val="FF0000"/>
                </a:solidFill>
              </a:rPr>
              <a:t>吞吐量</a:t>
            </a:r>
            <a:r>
              <a:rPr lang="zh-CN" altLang="en-US" sz="1200">
                <a:solidFill>
                  <a:schemeClr val="tx1">
                    <a:lumMod val="85000"/>
                    <a:lumOff val="15000"/>
                  </a:schemeClr>
                </a:solidFill>
              </a:rPr>
              <a:t>。</a:t>
            </a:r>
            <a:endParaRPr lang="en-US" altLang="zh-CN" sz="1200">
              <a:solidFill>
                <a:schemeClr val="tx1">
                  <a:lumMod val="85000"/>
                  <a:lumOff val="15000"/>
                </a:schemeClr>
              </a:solidFill>
            </a:endParaRPr>
          </a:p>
          <a:p>
            <a:pPr>
              <a:lnSpc>
                <a:spcPct val="150000"/>
              </a:lnSpc>
            </a:pPr>
            <a:r>
              <a:rPr lang="zh-CN" altLang="en-US" sz="1200">
                <a:solidFill>
                  <a:schemeClr val="tx1">
                    <a:lumMod val="85000"/>
                    <a:lumOff val="15000"/>
                  </a:schemeClr>
                </a:solidFill>
              </a:rPr>
              <a:t>将</a:t>
            </a:r>
            <a:r>
              <a:rPr lang="zh-CN" altLang="en-US" sz="1200" b="1">
                <a:solidFill>
                  <a:srgbClr val="FF0000"/>
                </a:solidFill>
              </a:rPr>
              <a:t>计算程序</a:t>
            </a:r>
            <a:r>
              <a:rPr lang="zh-CN" altLang="en-US" sz="1200">
                <a:solidFill>
                  <a:schemeClr val="tx1">
                    <a:lumMod val="85000"/>
                    <a:lumOff val="15000"/>
                  </a:schemeClr>
                </a:solidFill>
              </a:rPr>
              <a:t>发送到数据所在的主机，比</a:t>
            </a:r>
            <a:r>
              <a:rPr lang="en-US" altLang="zh-CN" sz="1200" b="1">
                <a:solidFill>
                  <a:srgbClr val="FF0000"/>
                </a:solidFill>
              </a:rPr>
              <a:t>GB</a:t>
            </a:r>
            <a:r>
              <a:rPr lang="zh-CN" altLang="en-US" sz="1200" b="1">
                <a:solidFill>
                  <a:srgbClr val="FF0000"/>
                </a:solidFill>
              </a:rPr>
              <a:t>级别</a:t>
            </a:r>
            <a:r>
              <a:rPr lang="en-US" altLang="zh-CN" sz="1200" b="1">
                <a:solidFill>
                  <a:srgbClr val="FF0000"/>
                </a:solidFill>
              </a:rPr>
              <a:t>TB</a:t>
            </a:r>
            <a:r>
              <a:rPr lang="zh-CN" altLang="en-US" sz="1200" b="1">
                <a:solidFill>
                  <a:srgbClr val="FF0000"/>
                </a:solidFill>
              </a:rPr>
              <a:t>级别的数据</a:t>
            </a:r>
            <a:r>
              <a:rPr lang="zh-CN" altLang="en-US" sz="1200">
                <a:solidFill>
                  <a:schemeClr val="tx1">
                    <a:lumMod val="85000"/>
                    <a:lumOff val="15000"/>
                  </a:schemeClr>
                </a:solidFill>
              </a:rPr>
              <a:t>移动更便捷。</a:t>
            </a:r>
            <a:endParaRPr lang="en-US" altLang="zh-CN" sz="1200">
              <a:solidFill>
                <a:schemeClr val="tx1">
                  <a:lumMod val="85000"/>
                  <a:lumOff val="15000"/>
                </a:schemeClr>
              </a:solidFill>
            </a:endParaRPr>
          </a:p>
        </p:txBody>
      </p:sp>
      <p:sp>
        <p:nvSpPr>
          <p:cNvPr id="41" name="矩形 40"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7" y="1573431"/>
            <a:ext cx="3232505" cy="338554"/>
          </a:xfrm>
          <a:prstGeom prst="rect">
            <a:avLst/>
          </a:prstGeom>
        </p:spPr>
        <p:txBody>
          <a:bodyPr wrap="square">
            <a:spAutoFit/>
          </a:bodyPr>
          <a:lstStyle/>
          <a:p>
            <a:pPr fontAlgn="base">
              <a:spcBef>
                <a:spcPct val="0"/>
              </a:spcBef>
              <a:spcAft>
                <a:spcPct val="0"/>
              </a:spcAft>
              <a:defRPr/>
            </a:pPr>
            <a:r>
              <a:rPr lang="zh-CN" altLang="en-US" sz="1600">
                <a:solidFill>
                  <a:schemeClr val="accent1"/>
                </a:solidFill>
                <a:latin typeface="方正兰亭黑_GBK"/>
                <a:ea typeface="方正兰亭黑_GBK"/>
              </a:rPr>
              <a:t>移动计算比移动数据更划算</a:t>
            </a:r>
            <a:endParaRPr lang="en-US" altLang="zh-CN" sz="1600">
              <a:solidFill>
                <a:schemeClr val="accent1"/>
              </a:solidFill>
              <a:latin typeface="方正兰亭黑_GBK"/>
              <a:ea typeface="方正兰亭黑_GBK"/>
            </a:endParaRPr>
          </a:p>
        </p:txBody>
      </p:sp>
      <p:cxnSp>
        <p:nvCxnSpPr>
          <p:cNvPr id="42" name="直接连接符 41"/>
          <p:cNvCxnSpPr/>
          <p:nvPr/>
        </p:nvCxnSpPr>
        <p:spPr>
          <a:xfrm>
            <a:off x="1401671" y="1942763"/>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568982" y="2849818"/>
            <a:ext cx="686373" cy="686373"/>
            <a:chOff x="6357074" y="1008628"/>
            <a:chExt cx="1676757" cy="1676757"/>
          </a:xfrm>
        </p:grpSpPr>
        <p:sp>
          <p:nvSpPr>
            <p:cNvPr id="44" name="椭圆 43"/>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45" name="椭圆 44"/>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solidFill>
                    <a:prstClr val="white"/>
                  </a:solidFill>
                  <a:latin typeface="+mj-lt"/>
                </a:rPr>
                <a:t>6</a:t>
              </a:r>
              <a:endParaRPr lang="zh-CN" altLang="en-US" sz="1800">
                <a:solidFill>
                  <a:prstClr val="white"/>
                </a:solidFill>
                <a:latin typeface="+mj-lt"/>
              </a:endParaRPr>
            </a:p>
          </p:txBody>
        </p:sp>
      </p:grpSp>
      <p:sp>
        <p:nvSpPr>
          <p:cNvPr id="46" name="矩形 45"/>
          <p:cNvSpPr/>
          <p:nvPr/>
        </p:nvSpPr>
        <p:spPr>
          <a:xfrm>
            <a:off x="1263523" y="3178537"/>
            <a:ext cx="7810139" cy="617092"/>
          </a:xfrm>
          <a:prstGeom prst="rect">
            <a:avLst/>
          </a:prstGeom>
        </p:spPr>
        <p:txBody>
          <a:bodyPr wrap="square">
            <a:spAutoFit/>
          </a:bodyPr>
          <a:lstStyle/>
          <a:p>
            <a:pPr>
              <a:lnSpc>
                <a:spcPct val="150000"/>
              </a:lnSpc>
            </a:pPr>
            <a:r>
              <a:rPr lang="en-US" altLang="zh-CN" sz="1200">
                <a:solidFill>
                  <a:schemeClr val="tx1">
                    <a:lumMod val="85000"/>
                    <a:lumOff val="15000"/>
                  </a:schemeClr>
                </a:solidFill>
              </a:rPr>
              <a:t>HDFS</a:t>
            </a:r>
            <a:r>
              <a:rPr lang="zh-CN" altLang="en-US" sz="1200">
                <a:solidFill>
                  <a:schemeClr val="tx1">
                    <a:lumMod val="85000"/>
                    <a:lumOff val="15000"/>
                  </a:schemeClr>
                </a:solidFill>
              </a:rPr>
              <a:t>在设计的时候就考虑到</a:t>
            </a:r>
            <a:r>
              <a:rPr lang="zh-CN" altLang="en-US" sz="1200" b="1">
                <a:solidFill>
                  <a:srgbClr val="FF0000"/>
                </a:solidFill>
              </a:rPr>
              <a:t>平台的可移植性</a:t>
            </a:r>
            <a:r>
              <a:rPr lang="zh-CN" altLang="en-US" sz="1200">
                <a:solidFill>
                  <a:schemeClr val="tx1">
                    <a:lumMod val="85000"/>
                    <a:lumOff val="15000"/>
                  </a:schemeClr>
                </a:solidFill>
              </a:rPr>
              <a:t>。</a:t>
            </a:r>
            <a:endParaRPr lang="en-US" altLang="zh-CN" sz="1200">
              <a:solidFill>
                <a:schemeClr val="tx1">
                  <a:lumMod val="85000"/>
                  <a:lumOff val="15000"/>
                </a:schemeClr>
              </a:solidFill>
            </a:endParaRPr>
          </a:p>
          <a:p>
            <a:pPr>
              <a:lnSpc>
                <a:spcPct val="150000"/>
              </a:lnSpc>
            </a:pPr>
            <a:r>
              <a:rPr lang="zh-CN" altLang="en-US" sz="1200">
                <a:solidFill>
                  <a:schemeClr val="tx1">
                    <a:lumMod val="85000"/>
                    <a:lumOff val="15000"/>
                  </a:schemeClr>
                </a:solidFill>
              </a:rPr>
              <a:t>这种特性方便了</a:t>
            </a:r>
            <a:r>
              <a:rPr lang="en-US" altLang="zh-CN" sz="1200">
                <a:solidFill>
                  <a:schemeClr val="tx1">
                    <a:lumMod val="85000"/>
                    <a:lumOff val="15000"/>
                  </a:schemeClr>
                </a:solidFill>
              </a:rPr>
              <a:t>HDFS</a:t>
            </a:r>
            <a:r>
              <a:rPr lang="zh-CN" altLang="en-US" sz="1200">
                <a:solidFill>
                  <a:schemeClr val="tx1">
                    <a:lumMod val="85000"/>
                    <a:lumOff val="15000"/>
                  </a:schemeClr>
                </a:solidFill>
              </a:rPr>
              <a:t>作为大规模数据应用平台的推广。</a:t>
            </a:r>
            <a:endParaRPr lang="en-US" altLang="zh-CN" sz="1200">
              <a:solidFill>
                <a:schemeClr val="tx1">
                  <a:lumMod val="85000"/>
                  <a:lumOff val="15000"/>
                </a:schemeClr>
              </a:solidFill>
            </a:endParaRPr>
          </a:p>
        </p:txBody>
      </p:sp>
      <p:sp>
        <p:nvSpPr>
          <p:cNvPr id="47" name="矩形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7" y="2867774"/>
            <a:ext cx="2982412" cy="338554"/>
          </a:xfrm>
          <a:prstGeom prst="rect">
            <a:avLst/>
          </a:prstGeom>
        </p:spPr>
        <p:txBody>
          <a:bodyPr wrap="square">
            <a:spAutoFit/>
          </a:bodyPr>
          <a:lstStyle/>
          <a:p>
            <a:pPr fontAlgn="base">
              <a:spcBef>
                <a:spcPct val="0"/>
              </a:spcBef>
              <a:spcAft>
                <a:spcPct val="0"/>
              </a:spcAft>
              <a:defRPr/>
            </a:pPr>
            <a:r>
              <a:rPr lang="zh-CN" altLang="en-US" sz="1600">
                <a:solidFill>
                  <a:schemeClr val="accent1"/>
                </a:solidFill>
                <a:latin typeface="方正兰亭黑_GBK"/>
                <a:ea typeface="方正兰亭黑_GBK"/>
              </a:rPr>
              <a:t>异构软硬件平台间的可移植性 </a:t>
            </a:r>
            <a:endParaRPr lang="en-US" altLang="zh-CN" sz="1600">
              <a:solidFill>
                <a:schemeClr val="accent1"/>
              </a:solidFill>
              <a:latin typeface="方正兰亭黑_GBK"/>
              <a:ea typeface="方正兰亭黑_GBK"/>
            </a:endParaRPr>
          </a:p>
        </p:txBody>
      </p:sp>
      <p:cxnSp>
        <p:nvCxnSpPr>
          <p:cNvPr id="48" name="直接连接符 47"/>
          <p:cNvCxnSpPr/>
          <p:nvPr/>
        </p:nvCxnSpPr>
        <p:spPr>
          <a:xfrm>
            <a:off x="1401671" y="3237105"/>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3"/>
          <a:stretch>
            <a:fillRect/>
          </a:stretch>
        </p:blipFill>
        <p:spPr>
          <a:xfrm>
            <a:off x="7079029" y="1841043"/>
            <a:ext cx="3325153" cy="1869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70173" y="244885"/>
            <a:ext cx="1440180"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架构</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Picture 3"/>
          <p:cNvPicPr>
            <a:picLocks noChangeAspect="1" noChangeArrowheads="1"/>
          </p:cNvPicPr>
          <p:nvPr/>
        </p:nvPicPr>
        <p:blipFill>
          <a:blip r:embed="rId3" cstate="print"/>
          <a:srcRect/>
          <a:stretch>
            <a:fillRect/>
          </a:stretch>
        </p:blipFill>
        <p:spPr bwMode="auto">
          <a:xfrm>
            <a:off x="1674606" y="1028072"/>
            <a:ext cx="8843624" cy="5025687"/>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62870" y="284639"/>
            <a:ext cx="1453603" cy="42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架构</a:t>
            </a:r>
            <a:endParaRPr lang="en-US" altLang="zh-CN" sz="2135">
              <a:solidFill>
                <a:srgbClr val="27506E"/>
              </a:solidFill>
              <a:latin typeface="方正兰亭黑_GBK"/>
              <a:ea typeface="方正兰亭黑_GBK"/>
            </a:endParaRP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262870" y="1135637"/>
            <a:ext cx="9592699" cy="5077460"/>
          </a:xfrm>
          <a:prstGeom prst="rect">
            <a:avLst/>
          </a:prstGeom>
        </p:spPr>
        <p:txBody>
          <a:bodyPr wrap="square">
            <a:spAutoFit/>
          </a:bodyPr>
          <a:lstStyle/>
          <a:p>
            <a:pPr algn="just">
              <a:lnSpc>
                <a:spcPct val="150000"/>
              </a:lnSpc>
            </a:pPr>
            <a:r>
              <a:rPr lang="en-US" altLang="zh-CN" sz="1800" kern="100">
                <a:latin typeface="Calibri" panose="020F0502020204030204" pitchFamily="34" charset="0"/>
                <a:ea typeface="宋体" panose="02010600030101010101" pitchFamily="2" charset="-122"/>
                <a:cs typeface="Times New Roman" panose="02020603050405020304" pitchFamily="18" charset="0"/>
              </a:rPr>
              <a:t>NameNode</a:t>
            </a:r>
            <a:r>
              <a:rPr lang="zh-CN" altLang="en-US" sz="1800" kern="100">
                <a:latin typeface="宋体" panose="02010600030101010101" pitchFamily="2" charset="-122"/>
                <a:ea typeface="宋体" panose="02010600030101010101" pitchFamily="2" charset="-122"/>
                <a:cs typeface="Times New Roman" panose="02020603050405020304" pitchFamily="18" charset="0"/>
              </a:rPr>
              <a:t>管理文件系统的命名空间：</a:t>
            </a:r>
            <a:endParaRPr lang="en-US" altLang="zh-CN" sz="1800" kern="10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en-US" altLang="zh-CN" sz="1800" kern="100">
                <a:latin typeface="宋体" panose="02010600030101010101" pitchFamily="2" charset="-122"/>
                <a:ea typeface="宋体" panose="02010600030101010101" pitchFamily="2" charset="-122"/>
                <a:cs typeface="Times New Roman" panose="02020603050405020304" pitchFamily="18" charset="0"/>
              </a:rPr>
              <a:t>1</a:t>
            </a:r>
            <a:r>
              <a:rPr lang="zh-CN" altLang="en-US" sz="1800" kern="100">
                <a:latin typeface="宋体" panose="02010600030101010101" pitchFamily="2" charset="-122"/>
                <a:ea typeface="宋体" panose="02010600030101010101" pitchFamily="2" charset="-122"/>
                <a:cs typeface="Times New Roman" panose="02020603050405020304" pitchFamily="18" charset="0"/>
              </a:rPr>
              <a:t>、文件和目录的元数据：</a:t>
            </a:r>
            <a:endParaRPr lang="en-US" altLang="zh-CN" sz="1800" kern="10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en-US" altLang="zh-CN" sz="1800" kern="100">
                <a:latin typeface="宋体" panose="02010600030101010101" pitchFamily="2" charset="-122"/>
                <a:ea typeface="宋体" panose="02010600030101010101" pitchFamily="2" charset="-122"/>
                <a:cs typeface="Times New Roman" panose="02020603050405020304" pitchFamily="18" charset="0"/>
              </a:rPr>
              <a:t>	</a:t>
            </a:r>
            <a:r>
              <a:rPr lang="zh-CN" altLang="en-US" sz="1800" kern="100">
                <a:latin typeface="宋体" panose="02010600030101010101" pitchFamily="2" charset="-122"/>
                <a:ea typeface="宋体" panose="02010600030101010101" pitchFamily="2" charset="-122"/>
                <a:cs typeface="Times New Roman" panose="02020603050405020304" pitchFamily="18" charset="0"/>
              </a:rPr>
              <a:t>文件的</a:t>
            </a:r>
            <a:r>
              <a:rPr lang="en-US" altLang="zh-CN" sz="1800" kern="100">
                <a:latin typeface="宋体" panose="02010600030101010101" pitchFamily="2" charset="-122"/>
                <a:ea typeface="宋体" panose="02010600030101010101" pitchFamily="2" charset="-122"/>
                <a:cs typeface="Times New Roman" panose="02020603050405020304" pitchFamily="18" charset="0"/>
              </a:rPr>
              <a:t>block</a:t>
            </a:r>
            <a:r>
              <a:rPr lang="zh-CN" altLang="en-US" sz="1800" kern="100">
                <a:latin typeface="宋体" panose="02010600030101010101" pitchFamily="2" charset="-122"/>
                <a:ea typeface="宋体" panose="02010600030101010101" pitchFamily="2" charset="-122"/>
                <a:cs typeface="Times New Roman" panose="02020603050405020304" pitchFamily="18" charset="0"/>
              </a:rPr>
              <a:t>副本个数</a:t>
            </a:r>
          </a:p>
          <a:p>
            <a:pPr algn="just">
              <a:lnSpc>
                <a:spcPct val="150000"/>
              </a:lnSpc>
            </a:pPr>
            <a:r>
              <a:rPr lang="en-US" altLang="zh-CN" sz="1800" kern="100">
                <a:latin typeface="宋体" panose="02010600030101010101" pitchFamily="2" charset="-122"/>
                <a:ea typeface="宋体" panose="02010600030101010101" pitchFamily="2" charset="-122"/>
                <a:cs typeface="Times New Roman" panose="02020603050405020304" pitchFamily="18" charset="0"/>
              </a:rPr>
              <a:t>	</a:t>
            </a:r>
            <a:r>
              <a:rPr lang="zh-CN" altLang="en-US" sz="1800" kern="100">
                <a:latin typeface="宋体" panose="02010600030101010101" pitchFamily="2" charset="-122"/>
                <a:ea typeface="宋体" panose="02010600030101010101" pitchFamily="2" charset="-122"/>
                <a:cs typeface="Times New Roman" panose="02020603050405020304" pitchFamily="18" charset="0"/>
              </a:rPr>
              <a:t>修改和访问的时间</a:t>
            </a:r>
          </a:p>
          <a:p>
            <a:pPr algn="just">
              <a:lnSpc>
                <a:spcPct val="150000"/>
              </a:lnSpc>
            </a:pPr>
            <a:r>
              <a:rPr lang="en-US" altLang="zh-CN" sz="1800" kern="100">
                <a:latin typeface="宋体" panose="02010600030101010101" pitchFamily="2" charset="-122"/>
                <a:ea typeface="宋体" panose="02010600030101010101" pitchFamily="2" charset="-122"/>
                <a:cs typeface="Times New Roman" panose="02020603050405020304" pitchFamily="18" charset="0"/>
              </a:rPr>
              <a:t>	</a:t>
            </a:r>
            <a:r>
              <a:rPr lang="zh-CN" altLang="en-US" sz="1800" kern="100">
                <a:latin typeface="宋体" panose="02010600030101010101" pitchFamily="2" charset="-122"/>
                <a:ea typeface="宋体" panose="02010600030101010101" pitchFamily="2" charset="-122"/>
                <a:cs typeface="Times New Roman" panose="02020603050405020304" pitchFamily="18" charset="0"/>
              </a:rPr>
              <a:t>访问权限</a:t>
            </a:r>
          </a:p>
          <a:p>
            <a:pPr algn="just">
              <a:lnSpc>
                <a:spcPct val="150000"/>
              </a:lnSpc>
            </a:pPr>
            <a:r>
              <a:rPr lang="en-US" altLang="zh-CN" sz="1800" kern="100">
                <a:latin typeface="宋体" panose="02010600030101010101" pitchFamily="2" charset="-122"/>
                <a:ea typeface="宋体" panose="02010600030101010101" pitchFamily="2" charset="-122"/>
                <a:cs typeface="Times New Roman" panose="02020603050405020304" pitchFamily="18" charset="0"/>
              </a:rPr>
              <a:t>	block</a:t>
            </a:r>
            <a:r>
              <a:rPr lang="zh-CN" altLang="en-US" sz="1800" kern="100">
                <a:latin typeface="宋体" panose="02010600030101010101" pitchFamily="2" charset="-122"/>
                <a:ea typeface="宋体" panose="02010600030101010101" pitchFamily="2" charset="-122"/>
                <a:cs typeface="Times New Roman" panose="02020603050405020304" pitchFamily="18" charset="0"/>
              </a:rPr>
              <a:t>大小以及组成文件的</a:t>
            </a:r>
            <a:r>
              <a:rPr lang="en-US" altLang="zh-CN" sz="1800" kern="100">
                <a:latin typeface="宋体" panose="02010600030101010101" pitchFamily="2" charset="-122"/>
                <a:ea typeface="宋体" panose="02010600030101010101" pitchFamily="2" charset="-122"/>
                <a:cs typeface="Times New Roman" panose="02020603050405020304" pitchFamily="18" charset="0"/>
              </a:rPr>
              <a:t>block</a:t>
            </a:r>
            <a:r>
              <a:rPr lang="zh-CN" altLang="en-US" sz="1800" kern="100">
                <a:latin typeface="宋体" panose="02010600030101010101" pitchFamily="2" charset="-122"/>
                <a:ea typeface="宋体" panose="02010600030101010101" pitchFamily="2" charset="-122"/>
                <a:cs typeface="Times New Roman" panose="02020603050405020304" pitchFamily="18" charset="0"/>
              </a:rPr>
              <a:t>信息</a:t>
            </a:r>
            <a:endParaRPr lang="en-US" altLang="zh-CN" sz="1800" kern="10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en-US" altLang="zh-CN" sz="1800" kern="100">
                <a:latin typeface="宋体" panose="02010600030101010101" pitchFamily="2" charset="-122"/>
                <a:ea typeface="宋体" panose="02010600030101010101" pitchFamily="2" charset="-122"/>
                <a:cs typeface="Times New Roman" panose="02020603050405020304" pitchFamily="18" charset="0"/>
              </a:rPr>
              <a:t>2</a:t>
            </a:r>
            <a:r>
              <a:rPr lang="zh-CN" altLang="en-US" sz="1800" kern="100">
                <a:latin typeface="宋体" panose="02010600030101010101" pitchFamily="2" charset="-122"/>
                <a:ea typeface="宋体" panose="02010600030101010101" pitchFamily="2" charset="-122"/>
                <a:cs typeface="Times New Roman" panose="02020603050405020304" pitchFamily="18" charset="0"/>
              </a:rPr>
              <a:t>、以两种方式在</a:t>
            </a:r>
            <a:r>
              <a:rPr lang="en-US" altLang="zh-CN" sz="1800" kern="100">
                <a:latin typeface="Calibri" panose="020F0502020204030204" pitchFamily="34" charset="0"/>
                <a:ea typeface="宋体" panose="02010600030101010101" pitchFamily="2" charset="-122"/>
                <a:cs typeface="Times New Roman" panose="02020603050405020304" pitchFamily="18" charset="0"/>
              </a:rPr>
              <a:t>NameNode</a:t>
            </a:r>
            <a:r>
              <a:rPr lang="zh-CN" altLang="en-US" sz="1800" kern="100">
                <a:latin typeface="宋体" panose="02010600030101010101" pitchFamily="2" charset="-122"/>
                <a:ea typeface="宋体" panose="02010600030101010101" pitchFamily="2" charset="-122"/>
                <a:cs typeface="Times New Roman" panose="02020603050405020304" pitchFamily="18" charset="0"/>
              </a:rPr>
              <a:t>本地进行持久化：</a:t>
            </a:r>
            <a:endParaRPr lang="en-US" altLang="zh-CN" sz="1800" kern="10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en-US" altLang="zh-CN" sz="1800" kern="100">
                <a:latin typeface="宋体" panose="02010600030101010101" pitchFamily="2" charset="-122"/>
                <a:ea typeface="宋体" panose="02010600030101010101" pitchFamily="2" charset="-122"/>
                <a:cs typeface="Times New Roman" panose="02020603050405020304" pitchFamily="18" charset="0"/>
              </a:rPr>
              <a:t>	</a:t>
            </a:r>
            <a:r>
              <a:rPr lang="zh-CN" altLang="en-US" sz="1800" kern="100">
                <a:latin typeface="宋体" panose="02010600030101010101" pitchFamily="2" charset="-122"/>
                <a:ea typeface="宋体" panose="02010600030101010101" pitchFamily="2" charset="-122"/>
                <a:cs typeface="Times New Roman" panose="02020603050405020304" pitchFamily="18" charset="0"/>
              </a:rPr>
              <a:t>命名空间镜像文件（</a:t>
            </a:r>
            <a:r>
              <a:rPr lang="en-US" altLang="zh-CN" sz="1800" b="1" kern="100">
                <a:solidFill>
                  <a:srgbClr val="FF0000"/>
                </a:solidFill>
                <a:latin typeface="Calibri" panose="020F0502020204030204" pitchFamily="34" charset="0"/>
                <a:ea typeface="宋体" panose="02010600030101010101" pitchFamily="2" charset="-122"/>
                <a:cs typeface="Times New Roman" panose="02020603050405020304" pitchFamily="18" charset="0"/>
              </a:rPr>
              <a:t>fsimage</a:t>
            </a:r>
            <a:r>
              <a:rPr lang="zh-CN" altLang="en-US" sz="1800" kern="100">
                <a:latin typeface="宋体" panose="02010600030101010101" pitchFamily="2" charset="-122"/>
                <a:ea typeface="宋体" panose="02010600030101010101" pitchFamily="2" charset="-122"/>
                <a:cs typeface="Times New Roman" panose="02020603050405020304" pitchFamily="18" charset="0"/>
              </a:rPr>
              <a:t>）和编辑日志（</a:t>
            </a:r>
            <a:r>
              <a:rPr lang="en-US" altLang="zh-CN" sz="1800" b="1" kern="100">
                <a:solidFill>
                  <a:srgbClr val="FF0000"/>
                </a:solidFill>
                <a:latin typeface="Calibri" panose="020F0502020204030204" pitchFamily="34" charset="0"/>
                <a:ea typeface="宋体" panose="02010600030101010101" pitchFamily="2" charset="-122"/>
                <a:cs typeface="Times New Roman" panose="02020603050405020304" pitchFamily="18" charset="0"/>
              </a:rPr>
              <a:t>edits log</a:t>
            </a:r>
            <a:r>
              <a:rPr lang="zh-CN" altLang="en-US" sz="1800" kern="100">
                <a:latin typeface="宋体" panose="02010600030101010101" pitchFamily="2" charset="-122"/>
                <a:ea typeface="宋体" panose="02010600030101010101" pitchFamily="2" charset="-122"/>
                <a:cs typeface="Times New Roman" panose="02020603050405020304" pitchFamily="18" charset="0"/>
              </a:rPr>
              <a:t>）。</a:t>
            </a:r>
            <a:endParaRPr lang="en-US" altLang="zh-CN" sz="1800" kern="10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pPr>
            <a:endParaRPr lang="en-US" altLang="zh-CN" sz="1800" kern="100">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en-US" altLang="zh-CN" sz="1800" kern="100">
                <a:latin typeface="Calibri" panose="020F0502020204030204" pitchFamily="34" charset="0"/>
                <a:ea typeface="宋体" panose="02010600030101010101" pitchFamily="2" charset="-122"/>
                <a:cs typeface="Times New Roman" panose="02020603050405020304" pitchFamily="18" charset="0"/>
              </a:rPr>
              <a:t>3</a:t>
            </a:r>
            <a:r>
              <a:rPr lang="zh-CN" altLang="en-US" sz="1800" kern="100">
                <a:latin typeface="Calibri" panose="020F0502020204030204" pitchFamily="34" charset="0"/>
                <a:ea typeface="宋体" panose="02010600030101010101" pitchFamily="2" charset="-122"/>
                <a:cs typeface="Times New Roman" panose="02020603050405020304" pitchFamily="18" charset="0"/>
              </a:rPr>
              <a:t>、</a:t>
            </a:r>
            <a:r>
              <a:rPr lang="en-US" altLang="zh-CN" sz="1800" kern="100">
                <a:latin typeface="Calibri" panose="020F0502020204030204" pitchFamily="34" charset="0"/>
                <a:ea typeface="宋体" panose="02010600030101010101" pitchFamily="2" charset="-122"/>
                <a:cs typeface="Times New Roman" panose="02020603050405020304" pitchFamily="18" charset="0"/>
              </a:rPr>
              <a:t>fsimage</a:t>
            </a:r>
            <a:r>
              <a:rPr lang="zh-CN" altLang="en-US" sz="1800" kern="100">
                <a:latin typeface="Calibri" panose="020F0502020204030204" pitchFamily="34" charset="0"/>
                <a:ea typeface="宋体" panose="02010600030101010101" pitchFamily="2" charset="-122"/>
                <a:cs typeface="Times New Roman" panose="02020603050405020304" pitchFamily="18" charset="0"/>
              </a:rPr>
              <a:t>文件不记录每个</a:t>
            </a:r>
            <a:r>
              <a:rPr lang="en-US" altLang="zh-CN" sz="1800" kern="100">
                <a:latin typeface="Calibri" panose="020F0502020204030204" pitchFamily="34" charset="0"/>
                <a:ea typeface="宋体" panose="02010600030101010101" pitchFamily="2" charset="-122"/>
                <a:cs typeface="Times New Roman" panose="02020603050405020304" pitchFamily="18" charset="0"/>
              </a:rPr>
              <a:t>block</a:t>
            </a:r>
            <a:r>
              <a:rPr lang="zh-CN" altLang="en-US" sz="1800" kern="100">
                <a:latin typeface="Calibri" panose="020F0502020204030204" pitchFamily="34" charset="0"/>
                <a:ea typeface="宋体" panose="02010600030101010101" pitchFamily="2" charset="-122"/>
                <a:cs typeface="Times New Roman" panose="02020603050405020304" pitchFamily="18" charset="0"/>
              </a:rPr>
              <a:t>所在的</a:t>
            </a:r>
            <a:r>
              <a:rPr lang="en-US" altLang="zh-CN" sz="1800" kern="100">
                <a:latin typeface="Calibri" panose="020F0502020204030204" pitchFamily="34" charset="0"/>
                <a:ea typeface="宋体" panose="02010600030101010101" pitchFamily="2" charset="-122"/>
                <a:cs typeface="Times New Roman" panose="02020603050405020304" pitchFamily="18" charset="0"/>
              </a:rPr>
              <a:t>DataNode</a:t>
            </a:r>
            <a:r>
              <a:rPr lang="zh-CN" altLang="en-US" sz="1800" kern="100">
                <a:latin typeface="Calibri" panose="020F0502020204030204" pitchFamily="34" charset="0"/>
                <a:ea typeface="宋体" panose="02010600030101010101" pitchFamily="2" charset="-122"/>
                <a:cs typeface="Times New Roman" panose="02020603050405020304" pitchFamily="18" charset="0"/>
              </a:rPr>
              <a:t>信息，这些信息在每次系统启动的时候从</a:t>
            </a:r>
            <a:r>
              <a:rPr lang="en-US" altLang="zh-CN" sz="1800" kern="100">
                <a:latin typeface="Calibri" panose="020F0502020204030204" pitchFamily="34" charset="0"/>
                <a:ea typeface="宋体" panose="02010600030101010101" pitchFamily="2" charset="-122"/>
                <a:cs typeface="Times New Roman" panose="02020603050405020304" pitchFamily="18" charset="0"/>
              </a:rPr>
              <a:t>	DataNode</a:t>
            </a:r>
            <a:r>
              <a:rPr lang="zh-CN" altLang="en-US" sz="1800" kern="100">
                <a:latin typeface="Calibri" panose="020F0502020204030204" pitchFamily="34" charset="0"/>
                <a:ea typeface="宋体" panose="02010600030101010101" pitchFamily="2" charset="-122"/>
                <a:cs typeface="Times New Roman" panose="02020603050405020304" pitchFamily="18" charset="0"/>
              </a:rPr>
              <a:t>重建。之后</a:t>
            </a:r>
            <a:r>
              <a:rPr lang="en-US" altLang="zh-CN" sz="1800" kern="100">
                <a:latin typeface="Calibri" panose="020F0502020204030204" pitchFamily="34" charset="0"/>
                <a:ea typeface="宋体" panose="02010600030101010101" pitchFamily="2" charset="-122"/>
                <a:cs typeface="Times New Roman" panose="02020603050405020304" pitchFamily="18" charset="0"/>
              </a:rPr>
              <a:t>DataNode</a:t>
            </a:r>
            <a:r>
              <a:rPr lang="zh-CN" altLang="en-US" sz="1800" kern="100">
                <a:latin typeface="Calibri" panose="020F0502020204030204" pitchFamily="34" charset="0"/>
                <a:ea typeface="宋体" panose="02010600030101010101" pitchFamily="2" charset="-122"/>
                <a:cs typeface="Times New Roman" panose="02020603050405020304" pitchFamily="18" charset="0"/>
              </a:rPr>
              <a:t>会周期性地通过心跳包向</a:t>
            </a:r>
            <a:r>
              <a:rPr lang="en-US" altLang="zh-CN" sz="1800" kern="100">
                <a:latin typeface="Calibri" panose="020F0502020204030204" pitchFamily="34" charset="0"/>
                <a:ea typeface="宋体" panose="02010600030101010101" pitchFamily="2" charset="-122"/>
                <a:cs typeface="Times New Roman" panose="02020603050405020304" pitchFamily="18" charset="0"/>
              </a:rPr>
              <a:t>NameNode</a:t>
            </a:r>
            <a:r>
              <a:rPr lang="zh-CN" altLang="en-US" sz="1800" kern="100">
                <a:latin typeface="Calibri" panose="020F0502020204030204" pitchFamily="34" charset="0"/>
                <a:ea typeface="宋体" panose="02010600030101010101" pitchFamily="2" charset="-122"/>
                <a:cs typeface="Times New Roman" panose="02020603050405020304" pitchFamily="18" charset="0"/>
              </a:rPr>
              <a:t>报告</a:t>
            </a:r>
            <a:r>
              <a:rPr lang="en-US" altLang="zh-CN" sz="1800" kern="100">
                <a:latin typeface="Calibri" panose="020F0502020204030204" pitchFamily="34" charset="0"/>
                <a:ea typeface="宋体" panose="02010600030101010101" pitchFamily="2" charset="-122"/>
                <a:cs typeface="Times New Roman" panose="02020603050405020304" pitchFamily="18" charset="0"/>
              </a:rPr>
              <a:t>block</a:t>
            </a:r>
            <a:r>
              <a:rPr lang="zh-CN" altLang="en-US" sz="1800" kern="100">
                <a:latin typeface="Calibri" panose="020F0502020204030204" pitchFamily="34" charset="0"/>
                <a:ea typeface="宋体" panose="02010600030101010101" pitchFamily="2" charset="-122"/>
                <a:cs typeface="Times New Roman" panose="02020603050405020304" pitchFamily="18" charset="0"/>
              </a:rPr>
              <a:t>信息。</a:t>
            </a:r>
          </a:p>
          <a:p>
            <a:pPr algn="just">
              <a:lnSpc>
                <a:spcPct val="150000"/>
              </a:lnSpc>
            </a:pPr>
            <a:r>
              <a:rPr lang="en-US" altLang="zh-CN" sz="1800" kern="100">
                <a:latin typeface="Calibri" panose="020F0502020204030204" pitchFamily="34" charset="0"/>
                <a:ea typeface="宋体" panose="02010600030101010101" pitchFamily="2" charset="-122"/>
                <a:cs typeface="Times New Roman" panose="02020603050405020304" pitchFamily="18" charset="0"/>
              </a:rPr>
              <a:t>	DataNode</a:t>
            </a:r>
            <a:r>
              <a:rPr lang="zh-CN" altLang="en-US" sz="1800" kern="100">
                <a:latin typeface="Calibri" panose="020F0502020204030204" pitchFamily="34" charset="0"/>
                <a:ea typeface="宋体" panose="02010600030101010101" pitchFamily="2" charset="-122"/>
                <a:cs typeface="Times New Roman" panose="02020603050405020304" pitchFamily="18" charset="0"/>
              </a:rPr>
              <a:t>向</a:t>
            </a:r>
            <a:r>
              <a:rPr lang="en-US" altLang="zh-CN" sz="1800" kern="100">
                <a:latin typeface="Calibri" panose="020F0502020204030204" pitchFamily="34" charset="0"/>
                <a:ea typeface="宋体" panose="02010600030101010101" pitchFamily="2" charset="-122"/>
                <a:cs typeface="Times New Roman" panose="02020603050405020304" pitchFamily="18" charset="0"/>
              </a:rPr>
              <a:t>NameNode</a:t>
            </a:r>
            <a:r>
              <a:rPr lang="zh-CN" altLang="en-US" sz="1800" kern="100">
                <a:latin typeface="Calibri" panose="020F0502020204030204" pitchFamily="34" charset="0"/>
                <a:ea typeface="宋体" panose="02010600030101010101" pitchFamily="2" charset="-122"/>
                <a:cs typeface="Times New Roman" panose="02020603050405020304" pitchFamily="18" charset="0"/>
              </a:rPr>
              <a:t>注册的时候</a:t>
            </a:r>
            <a:r>
              <a:rPr lang="en-US" altLang="zh-CN" sz="1800" kern="100">
                <a:latin typeface="Calibri" panose="020F0502020204030204" pitchFamily="34" charset="0"/>
                <a:ea typeface="宋体" panose="02010600030101010101" pitchFamily="2" charset="-122"/>
                <a:cs typeface="Times New Roman" panose="02020603050405020304" pitchFamily="18" charset="0"/>
              </a:rPr>
              <a:t>NameNode</a:t>
            </a:r>
            <a:r>
              <a:rPr lang="zh-CN" altLang="en-US" sz="1800" kern="100">
                <a:latin typeface="Calibri" panose="020F0502020204030204" pitchFamily="34" charset="0"/>
                <a:ea typeface="宋体" panose="02010600030101010101" pitchFamily="2" charset="-122"/>
                <a:cs typeface="Times New Roman" panose="02020603050405020304" pitchFamily="18" charset="0"/>
              </a:rPr>
              <a:t>请求</a:t>
            </a:r>
            <a:r>
              <a:rPr lang="en-US" altLang="zh-CN" sz="1800" kern="100">
                <a:latin typeface="Calibri" panose="020F0502020204030204" pitchFamily="34" charset="0"/>
                <a:ea typeface="宋体" panose="02010600030101010101" pitchFamily="2" charset="-122"/>
                <a:cs typeface="Times New Roman" panose="02020603050405020304" pitchFamily="18" charset="0"/>
              </a:rPr>
              <a:t>DataNode</a:t>
            </a:r>
            <a:r>
              <a:rPr lang="zh-CN" altLang="en-US" sz="1800" kern="100">
                <a:latin typeface="Calibri" panose="020F0502020204030204" pitchFamily="34" charset="0"/>
                <a:ea typeface="宋体" panose="02010600030101010101" pitchFamily="2" charset="-122"/>
                <a:cs typeface="Times New Roman" panose="02020603050405020304" pitchFamily="18" charset="0"/>
              </a:rPr>
              <a:t>发送</a:t>
            </a:r>
            <a:r>
              <a:rPr lang="en-US" altLang="zh-CN" sz="1800" kern="100">
                <a:latin typeface="Calibri" panose="020F0502020204030204" pitchFamily="34" charset="0"/>
                <a:ea typeface="宋体" panose="02010600030101010101" pitchFamily="2" charset="-122"/>
                <a:cs typeface="Times New Roman" panose="02020603050405020304" pitchFamily="18" charset="0"/>
              </a:rPr>
              <a:t>block</a:t>
            </a:r>
            <a:r>
              <a:rPr lang="zh-CN" altLang="en-US" sz="1800" kern="100">
                <a:latin typeface="Calibri" panose="020F0502020204030204" pitchFamily="34" charset="0"/>
                <a:ea typeface="宋体" panose="02010600030101010101" pitchFamily="2" charset="-122"/>
                <a:cs typeface="Times New Roman" panose="02020603050405020304" pitchFamily="18" charset="0"/>
              </a:rPr>
              <a:t>列表信息。</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62870" y="276000"/>
            <a:ext cx="3221355"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架构 </a:t>
            </a:r>
            <a:r>
              <a:rPr lang="en-US" altLang="zh-CN" sz="2135">
                <a:solidFill>
                  <a:srgbClr val="27506E"/>
                </a:solidFill>
                <a:latin typeface="方正兰亭黑_GBK"/>
                <a:ea typeface="方正兰亭黑_GBK"/>
              </a:rPr>
              <a:t>- NameNode</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2" descr="C:\Users\jzf20\AppData\Local\Temp\ksohtml\wps13F9.tm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2700" y="1467945"/>
            <a:ext cx="6806598" cy="337982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195753" y="1030728"/>
            <a:ext cx="8303545" cy="369332"/>
          </a:xfrm>
          <a:prstGeom prst="rect">
            <a:avLst/>
          </a:prstGeom>
        </p:spPr>
        <p:txBody>
          <a:bodyPr wrap="square">
            <a:spAutoFit/>
          </a:bodyPr>
          <a:lstStyle/>
          <a:p>
            <a:pPr lvl="0" defTabSz="914400" eaLnBrk="0" fontAlgn="base" hangingPunct="0">
              <a:spcBef>
                <a:spcPct val="0"/>
              </a:spcBef>
              <a:spcAft>
                <a:spcPct val="0"/>
              </a:spcAft>
            </a:pPr>
            <a:r>
              <a:rPr lang="zh-CN" altLang="zh-CN" sz="1800">
                <a:latin typeface="宋体" panose="02010600030101010101" pitchFamily="2" charset="-122"/>
                <a:ea typeface="宋体" panose="02010600030101010101" pitchFamily="2" charset="-122"/>
                <a:cs typeface="Times New Roman" panose="02020603050405020304" pitchFamily="18" charset="0"/>
              </a:rPr>
              <a:t>一个运行的</a:t>
            </a:r>
            <a:r>
              <a:rPr lang="zh-CN" altLang="zh-CN" sz="1800">
                <a:latin typeface="Calibri" panose="020F0502020204030204" pitchFamily="34" charset="0"/>
                <a:ea typeface="宋体" panose="02010600030101010101" pitchFamily="2" charset="-122"/>
                <a:cs typeface="Times New Roman" panose="02020603050405020304" pitchFamily="18" charset="0"/>
              </a:rPr>
              <a:t>NameNode</a:t>
            </a:r>
            <a:r>
              <a:rPr lang="zh-CN" altLang="zh-CN" sz="1800">
                <a:latin typeface="宋体" panose="02010600030101010101" pitchFamily="2" charset="-122"/>
                <a:ea typeface="宋体" panose="02010600030101010101" pitchFamily="2" charset="-122"/>
                <a:cs typeface="Times New Roman" panose="02020603050405020304" pitchFamily="18" charset="0"/>
              </a:rPr>
              <a:t>如下的目录结构</a:t>
            </a:r>
            <a:r>
              <a:rPr lang="zh-CN" altLang="en-US" sz="1800">
                <a:latin typeface="宋体" panose="02010600030101010101" pitchFamily="2" charset="-122"/>
                <a:ea typeface="宋体" panose="02010600030101010101" pitchFamily="2" charset="-122"/>
                <a:cs typeface="Times New Roman" panose="02020603050405020304" pitchFamily="18" charset="0"/>
              </a:rPr>
              <a:t>，该目录结构在第一次格式化的时候创建</a:t>
            </a:r>
            <a:endParaRPr lang="zh-CN" altLang="zh-CN" sz="1400"/>
          </a:p>
        </p:txBody>
      </p:sp>
      <p:sp>
        <p:nvSpPr>
          <p:cNvPr id="4" name="矩形 3"/>
          <p:cNvSpPr/>
          <p:nvPr/>
        </p:nvSpPr>
        <p:spPr>
          <a:xfrm>
            <a:off x="1262870" y="4827393"/>
            <a:ext cx="9553622" cy="2030095"/>
          </a:xfrm>
          <a:prstGeom prst="rect">
            <a:avLst/>
          </a:prstGeom>
        </p:spPr>
        <p:txBody>
          <a:bodyPr wrap="square">
            <a:spAutoFit/>
          </a:bodyPr>
          <a:lstStyle/>
          <a:p>
            <a:pPr lvl="0" defTabSz="914400" eaLnBrk="0" fontAlgn="base" hangingPunct="0">
              <a:lnSpc>
                <a:spcPct val="150000"/>
              </a:lnSpc>
              <a:spcBef>
                <a:spcPct val="0"/>
              </a:spcBef>
              <a:spcAft>
                <a:spcPct val="0"/>
              </a:spcAft>
            </a:pPr>
            <a:r>
              <a:rPr lang="zh-CN" altLang="zh-CN" sz="1800">
                <a:latin typeface="Calibri" panose="020F0502020204030204" pitchFamily="34" charset="0"/>
                <a:ea typeface="宋体" panose="02010600030101010101" pitchFamily="2" charset="-122"/>
                <a:cs typeface="Times New Roman" panose="02020603050405020304" pitchFamily="18" charset="0"/>
              </a:rPr>
              <a:t>如果属性dfs.namenode.name.dir指定了多个路径，则每个路径中的内容是一样的，尤其是当其中一个是挂载的NFS的时候，这种机制为管理提供了一些弹性。</a:t>
            </a:r>
            <a:endParaRPr lang="en-US" altLang="zh-CN" sz="1800">
              <a:latin typeface="Calibri" panose="020F0502020204030204" pitchFamily="34" charset="0"/>
              <a:ea typeface="宋体" panose="02010600030101010101" pitchFamily="2" charset="-122"/>
              <a:cs typeface="Times New Roman" panose="02020603050405020304" pitchFamily="18" charset="0"/>
            </a:endParaRPr>
          </a:p>
          <a:p>
            <a:pPr lvl="0" defTabSz="914400" eaLnBrk="0" fontAlgn="base" hangingPunct="0">
              <a:lnSpc>
                <a:spcPct val="150000"/>
              </a:lnSpc>
              <a:spcBef>
                <a:spcPct val="0"/>
              </a:spcBef>
              <a:spcAft>
                <a:spcPct val="0"/>
              </a:spcAft>
            </a:pPr>
            <a:r>
              <a:rPr lang="zh-CN" altLang="zh-CN" sz="1800">
                <a:solidFill>
                  <a:srgbClr val="C00000"/>
                </a:solidFill>
                <a:latin typeface="Calibri" panose="020F0502020204030204" pitchFamily="34" charset="0"/>
                <a:ea typeface="宋体" panose="02010600030101010101" pitchFamily="2" charset="-122"/>
                <a:cs typeface="Times New Roman" panose="02020603050405020304" pitchFamily="18" charset="0"/>
              </a:rPr>
              <a:t>in_use.lock</a:t>
            </a:r>
            <a:r>
              <a:rPr lang="zh-CN" altLang="zh-CN" sz="1800">
                <a:latin typeface="宋体" panose="02010600030101010101" pitchFamily="2" charset="-122"/>
                <a:ea typeface="宋体" panose="02010600030101010101" pitchFamily="2" charset="-122"/>
                <a:cs typeface="Times New Roman" panose="02020603050405020304" pitchFamily="18" charset="0"/>
              </a:rPr>
              <a:t>文件用于</a:t>
            </a:r>
            <a:r>
              <a:rPr lang="zh-CN" altLang="zh-CN" sz="1800">
                <a:latin typeface="Calibri" panose="020F0502020204030204" pitchFamily="34" charset="0"/>
                <a:ea typeface="宋体" panose="02010600030101010101" pitchFamily="2" charset="-122"/>
                <a:cs typeface="Calibri" panose="020F0502020204030204" pitchFamily="34" charset="0"/>
              </a:rPr>
              <a:t>NameNode</a:t>
            </a:r>
            <a:r>
              <a:rPr lang="zh-CN" altLang="zh-CN" sz="1800">
                <a:latin typeface="宋体" panose="02010600030101010101" pitchFamily="2" charset="-122"/>
                <a:ea typeface="宋体" panose="02010600030101010101" pitchFamily="2" charset="-122"/>
                <a:cs typeface="Times New Roman" panose="02020603050405020304" pitchFamily="18" charset="0"/>
              </a:rPr>
              <a:t>锁定存储目录。这样就防止其他同时运行的</a:t>
            </a:r>
            <a:r>
              <a:rPr lang="zh-CN" altLang="zh-CN" sz="1800">
                <a:latin typeface="Calibri" panose="020F0502020204030204" pitchFamily="34" charset="0"/>
                <a:ea typeface="宋体" panose="02010600030101010101" pitchFamily="2" charset="-122"/>
                <a:cs typeface="Calibri" panose="020F0502020204030204" pitchFamily="34" charset="0"/>
              </a:rPr>
              <a:t>NameNode</a:t>
            </a:r>
            <a:r>
              <a:rPr lang="zh-CN" altLang="zh-CN" sz="1800">
                <a:latin typeface="宋体" panose="02010600030101010101" pitchFamily="2" charset="-122"/>
                <a:ea typeface="宋体" panose="02010600030101010101" pitchFamily="2" charset="-122"/>
                <a:cs typeface="Times New Roman" panose="02020603050405020304" pitchFamily="18" charset="0"/>
              </a:rPr>
              <a:t>实例使用相同的存储目录。</a:t>
            </a:r>
            <a:endParaRPr lang="zh-CN" altLang="en-US" sz="1600"/>
          </a:p>
          <a:p>
            <a:pPr lvl="0" defTabSz="914400" eaLnBrk="0" fontAlgn="base" hangingPunct="0">
              <a:spcBef>
                <a:spcPct val="0"/>
              </a:spcBef>
              <a:spcAft>
                <a:spcPct val="0"/>
              </a:spcAft>
            </a:pPr>
            <a:endParaRPr lang="zh-CN" altLang="zh-CN" sz="1800">
              <a:latin typeface="Calibri" panose="020F0502020204030204" pitchFamily="34" charset="0"/>
              <a:ea typeface="宋体" panose="02010600030101010101" pitchFamily="2" charset="-122"/>
              <a:cs typeface="Times New Roman" panose="02020603050405020304" pitchFamily="18" charset="0"/>
            </a:endParaRPr>
          </a:p>
        </p:txBody>
      </p:sp>
      <p:sp>
        <p:nvSpPr>
          <p:cNvPr id="2" name="矩形 1"/>
          <p:cNvSpPr/>
          <p:nvPr/>
        </p:nvSpPr>
        <p:spPr>
          <a:xfrm>
            <a:off x="3145155" y="4495800"/>
            <a:ext cx="1736725" cy="3327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62870" y="276000"/>
            <a:ext cx="3221355"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架构 </a:t>
            </a:r>
            <a:r>
              <a:rPr lang="en-US" altLang="zh-CN" sz="2135">
                <a:solidFill>
                  <a:srgbClr val="27506E"/>
                </a:solidFill>
                <a:latin typeface="方正兰亭黑_GBK"/>
                <a:ea typeface="方正兰亭黑_GBK"/>
              </a:rPr>
              <a:t>- NameNode</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155066" y="1590035"/>
            <a:ext cx="9881868" cy="4123055"/>
          </a:xfrm>
          <a:prstGeom prst="rect">
            <a:avLst/>
          </a:prstGeom>
        </p:spPr>
        <p:txBody>
          <a:bodyPr wrap="square">
            <a:spAutoFit/>
          </a:bodyPr>
          <a:lstStyle/>
          <a:p>
            <a:pPr lvl="0" defTabSz="914400" eaLnBrk="0" fontAlgn="base" hangingPunct="0">
              <a:spcBef>
                <a:spcPct val="0"/>
              </a:spcBef>
              <a:spcAft>
                <a:spcPct val="0"/>
              </a:spcAft>
            </a:pPr>
            <a:r>
              <a:rPr lang="zh-CN" altLang="zh-CN" sz="1600">
                <a:latin typeface="Calibri" panose="020F0502020204030204" pitchFamily="34" charset="0"/>
                <a:ea typeface="宋体" panose="02010600030101010101" pitchFamily="2" charset="-122"/>
                <a:cs typeface="Times New Roman" panose="02020603050405020304" pitchFamily="18" charset="0"/>
              </a:rPr>
              <a:t>VERSION</a:t>
            </a:r>
            <a:r>
              <a:rPr lang="zh-CN" altLang="zh-CN" sz="1600">
                <a:latin typeface="宋体" panose="02010600030101010101" pitchFamily="2" charset="-122"/>
                <a:ea typeface="宋体" panose="02010600030101010101" pitchFamily="2" charset="-122"/>
                <a:cs typeface="Times New Roman" panose="02020603050405020304" pitchFamily="18" charset="0"/>
              </a:rPr>
              <a:t>文件是一个</a:t>
            </a:r>
            <a:r>
              <a:rPr lang="zh-CN" altLang="zh-CN" sz="1600">
                <a:latin typeface="Calibri" panose="020F0502020204030204" pitchFamily="34" charset="0"/>
                <a:ea typeface="宋体" panose="02010600030101010101" pitchFamily="2" charset="-122"/>
                <a:cs typeface="Calibri" panose="020F0502020204030204" pitchFamily="34" charset="0"/>
              </a:rPr>
              <a:t>Java</a:t>
            </a:r>
            <a:r>
              <a:rPr lang="zh-CN" altLang="zh-CN" sz="1600">
                <a:latin typeface="宋体" panose="02010600030101010101" pitchFamily="2" charset="-122"/>
                <a:ea typeface="宋体" panose="02010600030101010101" pitchFamily="2" charset="-122"/>
                <a:cs typeface="Times New Roman" panose="02020603050405020304" pitchFamily="18" charset="0"/>
              </a:rPr>
              <a:t>的属性文件</a:t>
            </a:r>
            <a:endParaRPr lang="en-US" altLang="zh-CN" sz="12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lnSpc>
                <a:spcPct val="150000"/>
              </a:lnSpc>
              <a:spcBef>
                <a:spcPct val="0"/>
              </a:spcBef>
              <a:spcAft>
                <a:spcPct val="0"/>
              </a:spcAft>
            </a:pPr>
            <a:r>
              <a:rPr lang="zh-CN" altLang="zh-CN" sz="1800">
                <a:solidFill>
                  <a:srgbClr val="C00000"/>
                </a:solidFill>
                <a:latin typeface="Calibri" panose="020F0502020204030204" pitchFamily="34" charset="0"/>
                <a:ea typeface="宋体" panose="02010600030101010101" pitchFamily="2" charset="-122"/>
                <a:cs typeface="Times New Roman" panose="02020603050405020304" pitchFamily="18" charset="0"/>
              </a:rPr>
              <a:t>layoutVersion</a:t>
            </a:r>
            <a:r>
              <a:rPr lang="zh-CN" altLang="zh-CN" sz="1800">
                <a:latin typeface="宋体" panose="02010600030101010101" pitchFamily="2" charset="-122"/>
                <a:ea typeface="宋体" panose="02010600030101010101" pitchFamily="2" charset="-122"/>
                <a:cs typeface="Times New Roman" panose="02020603050405020304" pitchFamily="18" charset="0"/>
              </a:rPr>
              <a:t>是一个负数，定义了</a:t>
            </a:r>
            <a:r>
              <a:rPr lang="zh-CN" altLang="zh-CN" sz="1800">
                <a:latin typeface="Calibri" panose="020F0502020204030204" pitchFamily="34" charset="0"/>
                <a:ea typeface="宋体" panose="02010600030101010101" pitchFamily="2" charset="-122"/>
                <a:cs typeface="Calibri" panose="020F0502020204030204" pitchFamily="34" charset="0"/>
              </a:rPr>
              <a:t>HDFS</a:t>
            </a:r>
            <a:r>
              <a:rPr lang="zh-CN" altLang="zh-CN" sz="1800">
                <a:latin typeface="宋体" panose="02010600030101010101" pitchFamily="2" charset="-122"/>
                <a:ea typeface="宋体" panose="02010600030101010101" pitchFamily="2" charset="-122"/>
                <a:cs typeface="Times New Roman" panose="02020603050405020304" pitchFamily="18" charset="0"/>
              </a:rPr>
              <a:t>持久化数据结构的版本。这个版本数字跟</a:t>
            </a:r>
            <a:r>
              <a:rPr lang="zh-CN" altLang="zh-CN" sz="1800">
                <a:latin typeface="Calibri" panose="020F0502020204030204" pitchFamily="34" charset="0"/>
                <a:ea typeface="宋体" panose="02010600030101010101" pitchFamily="2" charset="-122"/>
                <a:cs typeface="Calibri" panose="020F0502020204030204" pitchFamily="34" charset="0"/>
              </a:rPr>
              <a:t>hadoop</a:t>
            </a:r>
            <a:r>
              <a:rPr lang="zh-CN" altLang="zh-CN" sz="1800">
                <a:latin typeface="宋体" panose="02010600030101010101" pitchFamily="2" charset="-122"/>
                <a:ea typeface="宋体" panose="02010600030101010101" pitchFamily="2" charset="-122"/>
                <a:cs typeface="Times New Roman" panose="02020603050405020304" pitchFamily="18" charset="0"/>
              </a:rPr>
              <a:t>发行的版本无关。当</a:t>
            </a:r>
            <a:r>
              <a:rPr lang="zh-CN" altLang="zh-CN" sz="1800">
                <a:latin typeface="Calibri" panose="020F0502020204030204" pitchFamily="34" charset="0"/>
                <a:ea typeface="宋体" panose="02010600030101010101" pitchFamily="2" charset="-122"/>
                <a:cs typeface="Calibri" panose="020F0502020204030204" pitchFamily="34" charset="0"/>
              </a:rPr>
              <a:t>layout</a:t>
            </a:r>
            <a:r>
              <a:rPr lang="zh-CN" altLang="zh-CN" sz="1800">
                <a:latin typeface="宋体" panose="02010600030101010101" pitchFamily="2" charset="-122"/>
                <a:ea typeface="宋体" panose="02010600030101010101" pitchFamily="2" charset="-122"/>
                <a:cs typeface="Times New Roman" panose="02020603050405020304" pitchFamily="18" charset="0"/>
              </a:rPr>
              <a:t>改变的时候，该数字减</a:t>
            </a:r>
            <a:r>
              <a:rPr lang="zh-CN" altLang="zh-CN" sz="1800">
                <a:latin typeface="Calibri" panose="020F0502020204030204" pitchFamily="34" charset="0"/>
                <a:ea typeface="宋体" panose="02010600030101010101" pitchFamily="2" charset="-122"/>
                <a:cs typeface="Calibri" panose="020F0502020204030204" pitchFamily="34" charset="0"/>
              </a:rPr>
              <a:t>1</a:t>
            </a:r>
            <a:r>
              <a:rPr lang="zh-CN" altLang="zh-CN" sz="1800">
                <a:latin typeface="宋体" panose="02010600030101010101" pitchFamily="2" charset="-122"/>
                <a:ea typeface="宋体" panose="02010600030101010101" pitchFamily="2" charset="-122"/>
                <a:cs typeface="Times New Roman" panose="02020603050405020304" pitchFamily="18" charset="0"/>
              </a:rPr>
              <a:t>（比如从</a:t>
            </a:r>
            <a:r>
              <a:rPr lang="zh-CN" altLang="zh-CN" sz="1800">
                <a:latin typeface="Calibri" panose="020F0502020204030204" pitchFamily="34" charset="0"/>
                <a:ea typeface="宋体" panose="02010600030101010101" pitchFamily="2" charset="-122"/>
                <a:cs typeface="Calibri" panose="020F0502020204030204" pitchFamily="34" charset="0"/>
              </a:rPr>
              <a:t>-57</a:t>
            </a:r>
            <a:r>
              <a:rPr lang="zh-CN" altLang="zh-CN" sz="1800">
                <a:latin typeface="宋体" panose="02010600030101010101" pitchFamily="2" charset="-122"/>
                <a:ea typeface="宋体" panose="02010600030101010101" pitchFamily="2" charset="-122"/>
                <a:cs typeface="Times New Roman" panose="02020603050405020304" pitchFamily="18" charset="0"/>
              </a:rPr>
              <a:t>到</a:t>
            </a:r>
            <a:r>
              <a:rPr lang="zh-CN" altLang="zh-CN" sz="1800">
                <a:latin typeface="Calibri" panose="020F0502020204030204" pitchFamily="34" charset="0"/>
                <a:ea typeface="宋体" panose="02010600030101010101" pitchFamily="2" charset="-122"/>
                <a:cs typeface="Calibri" panose="020F0502020204030204" pitchFamily="34" charset="0"/>
              </a:rPr>
              <a:t>-58</a:t>
            </a:r>
            <a:r>
              <a:rPr lang="zh-CN" altLang="zh-CN" sz="1800">
                <a:latin typeface="宋体" panose="02010600030101010101" pitchFamily="2" charset="-122"/>
                <a:ea typeface="宋体" panose="02010600030101010101" pitchFamily="2" charset="-122"/>
                <a:cs typeface="Times New Roman" panose="02020603050405020304" pitchFamily="18" charset="0"/>
              </a:rPr>
              <a:t>）。当对</a:t>
            </a:r>
            <a:r>
              <a:rPr lang="zh-CN" altLang="zh-CN" sz="1800">
                <a:latin typeface="Calibri" panose="020F0502020204030204" pitchFamily="34" charset="0"/>
                <a:ea typeface="宋体" panose="02010600030101010101" pitchFamily="2" charset="-122"/>
                <a:cs typeface="Calibri" panose="020F0502020204030204" pitchFamily="34" charset="0"/>
              </a:rPr>
              <a:t>HDFDS</a:t>
            </a:r>
            <a:r>
              <a:rPr lang="zh-CN" altLang="zh-CN" sz="1800">
                <a:latin typeface="宋体" panose="02010600030101010101" pitchFamily="2" charset="-122"/>
                <a:ea typeface="宋体" panose="02010600030101010101" pitchFamily="2" charset="-122"/>
                <a:cs typeface="Times New Roman" panose="02020603050405020304" pitchFamily="18" charset="0"/>
              </a:rPr>
              <a:t>进行了升级，就会发生</a:t>
            </a:r>
            <a:r>
              <a:rPr lang="zh-CN" altLang="zh-CN" sz="1800">
                <a:latin typeface="Calibri" panose="020F0502020204030204" pitchFamily="34" charset="0"/>
                <a:ea typeface="宋体" panose="02010600030101010101" pitchFamily="2" charset="-122"/>
                <a:cs typeface="Calibri" panose="020F0502020204030204" pitchFamily="34" charset="0"/>
              </a:rPr>
              <a:t>layoutVersion</a:t>
            </a:r>
            <a:r>
              <a:rPr lang="zh-CN" altLang="zh-CN" sz="1800">
                <a:latin typeface="宋体" panose="02010600030101010101" pitchFamily="2" charset="-122"/>
                <a:ea typeface="宋体" panose="02010600030101010101" pitchFamily="2" charset="-122"/>
                <a:cs typeface="Times New Roman" panose="02020603050405020304" pitchFamily="18" charset="0"/>
              </a:rPr>
              <a:t>的改变。</a:t>
            </a:r>
            <a:endParaRPr lang="zh-CN" altLang="zh-CN" sz="1400"/>
          </a:p>
        </p:txBody>
      </p:sp>
      <p:pic>
        <p:nvPicPr>
          <p:cNvPr id="8" name="Picture 3" descr="C:\Users\jzf20\AppData\Local\Temp\ksohtml\wps13FA.tm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3904" y="2232887"/>
            <a:ext cx="6028584" cy="197833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900680" y="3877945"/>
            <a:ext cx="1736725" cy="3327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163955" y="1590040"/>
            <a:ext cx="1223010" cy="3327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62870" y="276000"/>
            <a:ext cx="3221355"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架构 </a:t>
            </a:r>
            <a:r>
              <a:rPr lang="en-US" altLang="zh-CN" sz="2135">
                <a:solidFill>
                  <a:srgbClr val="27506E"/>
                </a:solidFill>
                <a:latin typeface="方正兰亭黑_GBK"/>
                <a:ea typeface="方正兰亭黑_GBK"/>
              </a:rPr>
              <a:t>- NameNode</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262870" y="1389544"/>
            <a:ext cx="9881868" cy="4784725"/>
          </a:xfrm>
          <a:prstGeom prst="rect">
            <a:avLst/>
          </a:prstGeom>
        </p:spPr>
        <p:txBody>
          <a:bodyPr wrap="square">
            <a:spAutoFit/>
          </a:bodyPr>
          <a:lstStyle/>
          <a:p>
            <a:pPr lvl="0" defTabSz="914400" eaLnBrk="0" fontAlgn="base" hangingPunct="0">
              <a:spcBef>
                <a:spcPct val="0"/>
              </a:spcBef>
              <a:spcAft>
                <a:spcPct val="0"/>
              </a:spcAft>
            </a:pPr>
            <a:r>
              <a:rPr lang="zh-CN" altLang="zh-CN" sz="1600">
                <a:latin typeface="Calibri" panose="020F0502020204030204" pitchFamily="34" charset="0"/>
                <a:ea typeface="宋体" panose="02010600030101010101" pitchFamily="2" charset="-122"/>
                <a:cs typeface="Times New Roman" panose="02020603050405020304" pitchFamily="18" charset="0"/>
              </a:rPr>
              <a:t>VERSION</a:t>
            </a:r>
            <a:r>
              <a:rPr lang="zh-CN" altLang="zh-CN" sz="1600">
                <a:latin typeface="宋体" panose="02010600030101010101" pitchFamily="2" charset="-122"/>
                <a:ea typeface="宋体" panose="02010600030101010101" pitchFamily="2" charset="-122"/>
                <a:cs typeface="Times New Roman" panose="02020603050405020304" pitchFamily="18" charset="0"/>
              </a:rPr>
              <a:t>文件是一个</a:t>
            </a:r>
            <a:r>
              <a:rPr lang="zh-CN" altLang="zh-CN" sz="1600">
                <a:latin typeface="Calibri" panose="020F0502020204030204" pitchFamily="34" charset="0"/>
                <a:ea typeface="宋体" panose="02010600030101010101" pitchFamily="2" charset="-122"/>
                <a:cs typeface="Calibri" panose="020F0502020204030204" pitchFamily="34" charset="0"/>
              </a:rPr>
              <a:t>Java</a:t>
            </a:r>
            <a:r>
              <a:rPr lang="zh-CN" altLang="zh-CN" sz="1600">
                <a:latin typeface="宋体" panose="02010600030101010101" pitchFamily="2" charset="-122"/>
                <a:ea typeface="宋体" panose="02010600030101010101" pitchFamily="2" charset="-122"/>
                <a:cs typeface="Times New Roman" panose="02020603050405020304" pitchFamily="18" charset="0"/>
              </a:rPr>
              <a:t>的属性文件</a:t>
            </a:r>
            <a:endParaRPr lang="en-US" altLang="zh-CN" sz="12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lnSpc>
                <a:spcPct val="150000"/>
              </a:lnSpc>
              <a:spcBef>
                <a:spcPct val="0"/>
              </a:spcBef>
              <a:spcAft>
                <a:spcPct val="0"/>
              </a:spcAft>
            </a:pPr>
            <a:r>
              <a:rPr lang="zh-CN" altLang="zh-CN" sz="1800">
                <a:solidFill>
                  <a:srgbClr val="C00000"/>
                </a:solidFill>
                <a:latin typeface="Calibri" panose="020F0502020204030204" pitchFamily="34" charset="0"/>
                <a:ea typeface="宋体" panose="02010600030101010101" pitchFamily="2" charset="-122"/>
                <a:cs typeface="Times New Roman" panose="02020603050405020304" pitchFamily="18" charset="0"/>
              </a:rPr>
              <a:t>namespaceI</a:t>
            </a:r>
            <a:r>
              <a:rPr lang="en-US" altLang="zh-CN" sz="1800">
                <a:solidFill>
                  <a:srgbClr val="C00000"/>
                </a:solidFill>
                <a:latin typeface="Calibri" panose="020F0502020204030204" pitchFamily="34" charset="0"/>
                <a:ea typeface="宋体" panose="02010600030101010101" pitchFamily="2" charset="-122"/>
                <a:cs typeface="Times New Roman" panose="02020603050405020304" pitchFamily="18" charset="0"/>
              </a:rPr>
              <a:t>D</a:t>
            </a:r>
            <a:r>
              <a:rPr lang="zh-CN" altLang="zh-CN" sz="1800">
                <a:latin typeface="宋体" panose="02010600030101010101" pitchFamily="2" charset="-122"/>
                <a:ea typeface="宋体" panose="02010600030101010101" pitchFamily="2" charset="-122"/>
                <a:cs typeface="Times New Roman" panose="02020603050405020304" pitchFamily="18" charset="0"/>
              </a:rPr>
              <a:t>是该文件系统的唯一标志符，当</a:t>
            </a:r>
            <a:r>
              <a:rPr lang="zh-CN" altLang="zh-CN" sz="1800">
                <a:latin typeface="Calibri" panose="020F0502020204030204" pitchFamily="34" charset="0"/>
                <a:ea typeface="宋体" panose="02010600030101010101" pitchFamily="2" charset="-122"/>
                <a:cs typeface="Calibri" panose="020F0502020204030204" pitchFamily="34" charset="0"/>
              </a:rPr>
              <a:t>NameNode</a:t>
            </a:r>
            <a:r>
              <a:rPr lang="zh-CN" altLang="zh-CN" sz="1800">
                <a:latin typeface="宋体" panose="02010600030101010101" pitchFamily="2" charset="-122"/>
                <a:ea typeface="宋体" panose="02010600030101010101" pitchFamily="2" charset="-122"/>
                <a:cs typeface="Times New Roman" panose="02020603050405020304" pitchFamily="18" charset="0"/>
              </a:rPr>
              <a:t>第一次格式化的时候生成。</a:t>
            </a:r>
            <a:endParaRPr lang="en-US" altLang="zh-CN" sz="18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lnSpc>
                <a:spcPct val="150000"/>
              </a:lnSpc>
              <a:spcBef>
                <a:spcPct val="0"/>
              </a:spcBef>
              <a:spcAft>
                <a:spcPct val="0"/>
              </a:spcAft>
            </a:pPr>
            <a:r>
              <a:rPr lang="zh-CN" altLang="zh-CN" sz="1800">
                <a:solidFill>
                  <a:srgbClr val="C00000"/>
                </a:solidFill>
                <a:latin typeface="Calibri" panose="020F0502020204030204" pitchFamily="34" charset="0"/>
                <a:ea typeface="宋体" panose="02010600030101010101" pitchFamily="2" charset="-122"/>
                <a:cs typeface="Calibri" panose="020F0502020204030204" pitchFamily="34" charset="0"/>
              </a:rPr>
              <a:t>clusterI</a:t>
            </a:r>
            <a:r>
              <a:rPr lang="en-US" altLang="zh-CN" sz="1800">
                <a:solidFill>
                  <a:srgbClr val="C00000"/>
                </a:solidFill>
                <a:latin typeface="Calibri" panose="020F0502020204030204" pitchFamily="34" charset="0"/>
                <a:ea typeface="宋体" panose="02010600030101010101" pitchFamily="2" charset="-122"/>
                <a:cs typeface="Calibri" panose="020F0502020204030204" pitchFamily="34" charset="0"/>
              </a:rPr>
              <a:t>D</a:t>
            </a:r>
            <a:r>
              <a:rPr lang="zh-CN" altLang="zh-CN" sz="1800">
                <a:latin typeface="宋体" panose="02010600030101010101" pitchFamily="2" charset="-122"/>
                <a:ea typeface="宋体" panose="02010600030101010101" pitchFamily="2" charset="-122"/>
                <a:cs typeface="Times New Roman" panose="02020603050405020304" pitchFamily="18" charset="0"/>
              </a:rPr>
              <a:t>是</a:t>
            </a:r>
            <a:r>
              <a:rPr lang="zh-CN" altLang="zh-CN" sz="1800">
                <a:latin typeface="Calibri" panose="020F0502020204030204" pitchFamily="34" charset="0"/>
                <a:ea typeface="宋体" panose="02010600030101010101" pitchFamily="2" charset="-122"/>
                <a:cs typeface="Calibri" panose="020F0502020204030204" pitchFamily="34" charset="0"/>
              </a:rPr>
              <a:t>HDFS</a:t>
            </a:r>
            <a:r>
              <a:rPr lang="zh-CN" altLang="zh-CN" sz="1800">
                <a:latin typeface="宋体" panose="02010600030101010101" pitchFamily="2" charset="-122"/>
                <a:ea typeface="宋体" panose="02010600030101010101" pitchFamily="2" charset="-122"/>
                <a:cs typeface="Times New Roman" panose="02020603050405020304" pitchFamily="18" charset="0"/>
              </a:rPr>
              <a:t>集群使用的一个唯一标志符，在</a:t>
            </a:r>
            <a:r>
              <a:rPr lang="zh-CN" altLang="zh-CN" sz="1800">
                <a:latin typeface="Calibri" panose="020F0502020204030204" pitchFamily="34" charset="0"/>
                <a:ea typeface="宋体" panose="02010600030101010101" pitchFamily="2" charset="-122"/>
                <a:cs typeface="Calibri" panose="020F0502020204030204" pitchFamily="34" charset="0"/>
              </a:rPr>
              <a:t>HDFS</a:t>
            </a:r>
            <a:r>
              <a:rPr lang="zh-CN" altLang="zh-CN" sz="1800">
                <a:latin typeface="宋体" panose="02010600030101010101" pitchFamily="2" charset="-122"/>
                <a:ea typeface="宋体" panose="02010600030101010101" pitchFamily="2" charset="-122"/>
                <a:cs typeface="Times New Roman" panose="02020603050405020304" pitchFamily="18" charset="0"/>
              </a:rPr>
              <a:t>联邦的情况下，就看出它的作用了，因为联邦情况下，集群有多个命名空间，不同的命名空间由不同的</a:t>
            </a:r>
            <a:r>
              <a:rPr lang="zh-CN" altLang="zh-CN" sz="1800">
                <a:latin typeface="Calibri" panose="020F0502020204030204" pitchFamily="34" charset="0"/>
                <a:ea typeface="宋体" panose="02010600030101010101" pitchFamily="2" charset="-122"/>
                <a:cs typeface="Calibri" panose="020F0502020204030204" pitchFamily="34" charset="0"/>
              </a:rPr>
              <a:t>NameNode</a:t>
            </a:r>
            <a:r>
              <a:rPr lang="zh-CN" altLang="zh-CN" sz="1800">
                <a:latin typeface="宋体" panose="02010600030101010101" pitchFamily="2" charset="-122"/>
                <a:ea typeface="宋体" panose="02010600030101010101" pitchFamily="2" charset="-122"/>
                <a:cs typeface="Times New Roman" panose="02020603050405020304" pitchFamily="18" charset="0"/>
              </a:rPr>
              <a:t>管理。</a:t>
            </a:r>
            <a:endParaRPr lang="en-US" altLang="zh-CN" sz="18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lnSpc>
                <a:spcPct val="150000"/>
              </a:lnSpc>
              <a:spcBef>
                <a:spcPct val="0"/>
              </a:spcBef>
              <a:spcAft>
                <a:spcPct val="0"/>
              </a:spcAft>
            </a:pPr>
            <a:r>
              <a:rPr lang="zh-CN" altLang="zh-CN" sz="1800">
                <a:solidFill>
                  <a:srgbClr val="C00000"/>
                </a:solidFill>
                <a:latin typeface="Calibri" panose="020F0502020204030204" pitchFamily="34" charset="0"/>
                <a:ea typeface="宋体" panose="02010600030101010101" pitchFamily="2" charset="-122"/>
                <a:cs typeface="Calibri" panose="020F0502020204030204" pitchFamily="34" charset="0"/>
              </a:rPr>
              <a:t>blockpoolID</a:t>
            </a:r>
            <a:r>
              <a:rPr lang="zh-CN" altLang="zh-CN" sz="1800">
                <a:latin typeface="宋体" panose="02010600030101010101" pitchFamily="2" charset="-122"/>
                <a:ea typeface="宋体" panose="02010600030101010101" pitchFamily="2" charset="-122"/>
                <a:cs typeface="Times New Roman" panose="02020603050405020304" pitchFamily="18" charset="0"/>
              </a:rPr>
              <a:t>是</a:t>
            </a:r>
            <a:r>
              <a:rPr lang="zh-CN" altLang="zh-CN" sz="1800">
                <a:latin typeface="Calibri" panose="020F0502020204030204" pitchFamily="34" charset="0"/>
                <a:ea typeface="宋体" panose="02010600030101010101" pitchFamily="2" charset="-122"/>
                <a:cs typeface="Calibri" panose="020F0502020204030204" pitchFamily="34" charset="0"/>
              </a:rPr>
              <a:t>block</a:t>
            </a:r>
            <a:r>
              <a:rPr lang="zh-CN" altLang="zh-CN" sz="1800">
                <a:latin typeface="宋体" panose="02010600030101010101" pitchFamily="2" charset="-122"/>
                <a:ea typeface="宋体" panose="02010600030101010101" pitchFamily="2" charset="-122"/>
                <a:cs typeface="Times New Roman" panose="02020603050405020304" pitchFamily="18" charset="0"/>
              </a:rPr>
              <a:t>池的唯一标志符，一个</a:t>
            </a:r>
            <a:r>
              <a:rPr lang="zh-CN" altLang="zh-CN" sz="1800">
                <a:latin typeface="Calibri" panose="020F0502020204030204" pitchFamily="34" charset="0"/>
                <a:ea typeface="宋体" panose="02010600030101010101" pitchFamily="2" charset="-122"/>
                <a:cs typeface="Calibri" panose="020F0502020204030204" pitchFamily="34" charset="0"/>
              </a:rPr>
              <a:t>NameNode</a:t>
            </a:r>
            <a:r>
              <a:rPr lang="zh-CN" altLang="zh-CN" sz="1800">
                <a:latin typeface="宋体" panose="02010600030101010101" pitchFamily="2" charset="-122"/>
                <a:ea typeface="宋体" panose="02010600030101010101" pitchFamily="2" charset="-122"/>
                <a:cs typeface="Times New Roman" panose="02020603050405020304" pitchFamily="18" charset="0"/>
              </a:rPr>
              <a:t>管理一个命名空间，该命名空间中的所有文件存储的</a:t>
            </a:r>
            <a:r>
              <a:rPr lang="zh-CN" altLang="zh-CN" sz="1800">
                <a:latin typeface="Calibri" panose="020F0502020204030204" pitchFamily="34" charset="0"/>
                <a:ea typeface="宋体" panose="02010600030101010101" pitchFamily="2" charset="-122"/>
                <a:cs typeface="Calibri" panose="020F0502020204030204" pitchFamily="34" charset="0"/>
              </a:rPr>
              <a:t>block</a:t>
            </a:r>
            <a:r>
              <a:rPr lang="zh-CN" altLang="zh-CN" sz="1800">
                <a:latin typeface="宋体" panose="02010600030101010101" pitchFamily="2" charset="-122"/>
                <a:ea typeface="宋体" panose="02010600030101010101" pitchFamily="2" charset="-122"/>
                <a:cs typeface="Times New Roman" panose="02020603050405020304" pitchFamily="18" charset="0"/>
              </a:rPr>
              <a:t>都在</a:t>
            </a:r>
            <a:r>
              <a:rPr lang="zh-CN" altLang="zh-CN" sz="1800">
                <a:latin typeface="Calibri" panose="020F0502020204030204" pitchFamily="34" charset="0"/>
                <a:ea typeface="宋体" panose="02010600030101010101" pitchFamily="2" charset="-122"/>
                <a:cs typeface="Calibri" panose="020F0502020204030204" pitchFamily="34" charset="0"/>
              </a:rPr>
              <a:t>block</a:t>
            </a:r>
            <a:r>
              <a:rPr lang="zh-CN" altLang="zh-CN" sz="1800">
                <a:latin typeface="宋体" panose="02010600030101010101" pitchFamily="2" charset="-122"/>
                <a:ea typeface="宋体" panose="02010600030101010101" pitchFamily="2" charset="-122"/>
                <a:cs typeface="Times New Roman" panose="02020603050405020304" pitchFamily="18" charset="0"/>
              </a:rPr>
              <a:t>池中。</a:t>
            </a:r>
            <a:endParaRPr lang="zh-CN" altLang="zh-CN" sz="1400"/>
          </a:p>
        </p:txBody>
      </p:sp>
      <p:pic>
        <p:nvPicPr>
          <p:cNvPr id="8" name="Picture 3" descr="C:\Users\jzf20\AppData\Local\Temp\ksohtml\wps13FA.tm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81708" y="1872693"/>
            <a:ext cx="6028584" cy="197833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014345" y="2112645"/>
            <a:ext cx="1470025" cy="3327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014345" y="2445385"/>
            <a:ext cx="1239520" cy="3327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081655" y="3262630"/>
            <a:ext cx="1402080" cy="3327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62870" y="276000"/>
            <a:ext cx="3221355"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架构 </a:t>
            </a:r>
            <a:r>
              <a:rPr lang="en-US" altLang="zh-CN" sz="2135">
                <a:solidFill>
                  <a:srgbClr val="27506E"/>
                </a:solidFill>
                <a:latin typeface="方正兰亭黑_GBK"/>
                <a:ea typeface="方正兰亭黑_GBK"/>
              </a:rPr>
              <a:t>- NameNode</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1262870" y="1397674"/>
            <a:ext cx="9881868" cy="3539430"/>
          </a:xfrm>
          <a:prstGeom prst="rect">
            <a:avLst/>
          </a:prstGeom>
        </p:spPr>
        <p:txBody>
          <a:bodyPr wrap="square">
            <a:spAutoFit/>
          </a:bodyPr>
          <a:lstStyle/>
          <a:p>
            <a:pPr lvl="0" defTabSz="914400" eaLnBrk="0" fontAlgn="base" hangingPunct="0">
              <a:spcBef>
                <a:spcPct val="0"/>
              </a:spcBef>
              <a:spcAft>
                <a:spcPct val="0"/>
              </a:spcAft>
            </a:pPr>
            <a:r>
              <a:rPr lang="zh-CN" altLang="zh-CN" sz="1600">
                <a:latin typeface="Calibri" panose="020F0502020204030204" pitchFamily="34" charset="0"/>
                <a:ea typeface="宋体" panose="02010600030101010101" pitchFamily="2" charset="-122"/>
                <a:cs typeface="Times New Roman" panose="02020603050405020304" pitchFamily="18" charset="0"/>
              </a:rPr>
              <a:t>VERSION</a:t>
            </a:r>
            <a:r>
              <a:rPr lang="zh-CN" altLang="zh-CN" sz="1600">
                <a:latin typeface="宋体" panose="02010600030101010101" pitchFamily="2" charset="-122"/>
                <a:ea typeface="宋体" panose="02010600030101010101" pitchFamily="2" charset="-122"/>
                <a:cs typeface="Times New Roman" panose="02020603050405020304" pitchFamily="18" charset="0"/>
              </a:rPr>
              <a:t>文件是一个</a:t>
            </a:r>
            <a:r>
              <a:rPr lang="zh-CN" altLang="zh-CN" sz="1600">
                <a:latin typeface="Calibri" panose="020F0502020204030204" pitchFamily="34" charset="0"/>
                <a:ea typeface="宋体" panose="02010600030101010101" pitchFamily="2" charset="-122"/>
                <a:cs typeface="Calibri" panose="020F0502020204030204" pitchFamily="34" charset="0"/>
              </a:rPr>
              <a:t>Java</a:t>
            </a:r>
            <a:r>
              <a:rPr lang="zh-CN" altLang="zh-CN" sz="1600">
                <a:latin typeface="宋体" panose="02010600030101010101" pitchFamily="2" charset="-122"/>
                <a:ea typeface="宋体" panose="02010600030101010101" pitchFamily="2" charset="-122"/>
                <a:cs typeface="Times New Roman" panose="02020603050405020304" pitchFamily="18" charset="0"/>
              </a:rPr>
              <a:t>的属性文件</a:t>
            </a:r>
            <a:endParaRPr lang="en-US" altLang="zh-CN" sz="12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endParaRPr lang="en-US" altLang="zh-CN" sz="1100">
              <a:latin typeface="宋体" panose="02010600030101010101" pitchFamily="2" charset="-122"/>
              <a:ea typeface="宋体" panose="02010600030101010101" pitchFamily="2" charset="-122"/>
              <a:cs typeface="Times New Roman" panose="02020603050405020304" pitchFamily="18" charset="0"/>
            </a:endParaRPr>
          </a:p>
          <a:p>
            <a:pPr lvl="0" defTabSz="914400" eaLnBrk="0" fontAlgn="base" hangingPunct="0">
              <a:spcBef>
                <a:spcPct val="0"/>
              </a:spcBef>
              <a:spcAft>
                <a:spcPct val="0"/>
              </a:spcAft>
            </a:pPr>
            <a:r>
              <a:rPr lang="zh-CN" altLang="zh-CN" sz="1800">
                <a:solidFill>
                  <a:srgbClr val="C00000"/>
                </a:solidFill>
                <a:latin typeface="Calibri" panose="020F0502020204030204" pitchFamily="34" charset="0"/>
                <a:ea typeface="宋体" panose="02010600030101010101" pitchFamily="2" charset="-122"/>
                <a:cs typeface="Times New Roman" panose="02020603050405020304" pitchFamily="18" charset="0"/>
              </a:rPr>
              <a:t>cTime</a:t>
            </a:r>
            <a:r>
              <a:rPr lang="zh-CN" altLang="zh-CN" sz="1800">
                <a:latin typeface="宋体" panose="02010600030101010101" pitchFamily="2" charset="-122"/>
                <a:ea typeface="宋体" panose="02010600030101010101" pitchFamily="2" charset="-122"/>
                <a:cs typeface="Times New Roman" panose="02020603050405020304" pitchFamily="18" charset="0"/>
              </a:rPr>
              <a:t>标记着当前</a:t>
            </a:r>
            <a:r>
              <a:rPr lang="zh-CN" altLang="zh-CN" sz="1800">
                <a:latin typeface="Calibri" panose="020F0502020204030204" pitchFamily="34" charset="0"/>
                <a:ea typeface="宋体" panose="02010600030101010101" pitchFamily="2" charset="-122"/>
                <a:cs typeface="Calibri" panose="020F0502020204030204" pitchFamily="34" charset="0"/>
              </a:rPr>
              <a:t>NameNode</a:t>
            </a:r>
            <a:r>
              <a:rPr lang="zh-CN" altLang="zh-CN" sz="1800">
                <a:latin typeface="宋体" panose="02010600030101010101" pitchFamily="2" charset="-122"/>
                <a:ea typeface="宋体" panose="02010600030101010101" pitchFamily="2" charset="-122"/>
                <a:cs typeface="Times New Roman" panose="02020603050405020304" pitchFamily="18" charset="0"/>
              </a:rPr>
              <a:t>创建的时间。对于刚格式化的存储，该值永远是</a:t>
            </a:r>
            <a:r>
              <a:rPr lang="zh-CN" altLang="zh-CN" sz="1800">
                <a:latin typeface="Calibri" panose="020F0502020204030204" pitchFamily="34" charset="0"/>
                <a:ea typeface="宋体" panose="02010600030101010101" pitchFamily="2" charset="-122"/>
                <a:cs typeface="Calibri" panose="020F0502020204030204" pitchFamily="34" charset="0"/>
              </a:rPr>
              <a:t>0</a:t>
            </a:r>
            <a:r>
              <a:rPr lang="zh-CN" altLang="zh-CN" sz="1800">
                <a:latin typeface="宋体" panose="02010600030101010101" pitchFamily="2" charset="-122"/>
                <a:ea typeface="宋体" panose="02010600030101010101" pitchFamily="2" charset="-122"/>
                <a:cs typeface="Times New Roman" panose="02020603050405020304" pitchFamily="18" charset="0"/>
              </a:rPr>
              <a:t>，但是当文件系统更新的时候，这个值就会更新为一个时间戳。</a:t>
            </a:r>
            <a:endParaRPr lang="zh-CN" altLang="zh-CN" sz="1400"/>
          </a:p>
          <a:p>
            <a:pPr lvl="0" defTabSz="914400" eaLnBrk="0" fontAlgn="base" hangingPunct="0">
              <a:spcBef>
                <a:spcPct val="0"/>
              </a:spcBef>
              <a:spcAft>
                <a:spcPct val="0"/>
              </a:spcAft>
            </a:pPr>
            <a:r>
              <a:rPr lang="zh-CN" altLang="zh-CN" sz="1800">
                <a:solidFill>
                  <a:srgbClr val="C00000"/>
                </a:solidFill>
                <a:latin typeface="Calibri" panose="020F0502020204030204" pitchFamily="34" charset="0"/>
                <a:ea typeface="宋体" panose="02010600030101010101" pitchFamily="2" charset="-122"/>
                <a:cs typeface="Times New Roman" panose="02020603050405020304" pitchFamily="18" charset="0"/>
              </a:rPr>
              <a:t>storageType</a:t>
            </a:r>
            <a:r>
              <a:rPr lang="zh-CN" altLang="zh-CN" sz="1800">
                <a:latin typeface="宋体" panose="02010600030101010101" pitchFamily="2" charset="-122"/>
                <a:ea typeface="宋体" panose="02010600030101010101" pitchFamily="2" charset="-122"/>
                <a:cs typeface="Times New Roman" panose="02020603050405020304" pitchFamily="18" charset="0"/>
              </a:rPr>
              <a:t>表示当前目录存储</a:t>
            </a:r>
            <a:r>
              <a:rPr lang="zh-CN" altLang="zh-CN" sz="1800">
                <a:latin typeface="Calibri" panose="020F0502020204030204" pitchFamily="34" charset="0"/>
                <a:ea typeface="宋体" panose="02010600030101010101" pitchFamily="2" charset="-122"/>
                <a:cs typeface="Calibri" panose="020F0502020204030204" pitchFamily="34" charset="0"/>
              </a:rPr>
              <a:t>NameNode</a:t>
            </a:r>
            <a:r>
              <a:rPr lang="zh-CN" altLang="zh-CN" sz="1800">
                <a:latin typeface="宋体" panose="02010600030101010101" pitchFamily="2" charset="-122"/>
                <a:ea typeface="宋体" panose="02010600030101010101" pitchFamily="2" charset="-122"/>
                <a:cs typeface="Times New Roman" panose="02020603050405020304" pitchFamily="18" charset="0"/>
              </a:rPr>
              <a:t>内容的数据结构。</a:t>
            </a:r>
            <a:endParaRPr lang="zh-CN" altLang="zh-CN" sz="1400"/>
          </a:p>
        </p:txBody>
      </p:sp>
      <p:pic>
        <p:nvPicPr>
          <p:cNvPr id="8" name="Picture 3" descr="C:\Users\jzf20\AppData\Local\Temp\ksohtml\wps13FA.tm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9512" y="1813880"/>
            <a:ext cx="6028584" cy="1978338"/>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189605" y="2636520"/>
            <a:ext cx="725170" cy="29210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189605" y="2929255"/>
            <a:ext cx="1418590" cy="33083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39094" y="276000"/>
            <a:ext cx="3248966" cy="42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架构 </a:t>
            </a:r>
            <a:r>
              <a:rPr lang="en-US" altLang="zh-CN" sz="2135">
                <a:solidFill>
                  <a:srgbClr val="27506E"/>
                </a:solidFill>
                <a:latin typeface="方正兰亭黑_GBK"/>
                <a:ea typeface="方正兰亭黑_GBK"/>
              </a:rPr>
              <a:t>- NameNode</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961292" y="4148630"/>
            <a:ext cx="10269415" cy="1337945"/>
          </a:xfrm>
          <a:prstGeom prst="rect">
            <a:avLst/>
          </a:prstGeom>
        </p:spPr>
        <p:txBody>
          <a:bodyPr wrap="square">
            <a:spAutoFit/>
          </a:bodyPr>
          <a:lstStyle/>
          <a:p>
            <a:pPr algn="just" fontAlgn="auto">
              <a:lnSpc>
                <a:spcPct val="150000"/>
              </a:lnSpc>
            </a:pPr>
            <a:r>
              <a:rPr lang="en-US" altLang="zh-CN" sz="1800" kern="100">
                <a:solidFill>
                  <a:srgbClr val="C00000"/>
                </a:solidFill>
                <a:latin typeface="Calibri" panose="020F0502020204030204" pitchFamily="34" charset="0"/>
                <a:ea typeface="宋体" panose="02010600030101010101" pitchFamily="2" charset="-122"/>
                <a:cs typeface="Times New Roman" panose="02020603050405020304" pitchFamily="18" charset="0"/>
              </a:rPr>
              <a:t>edits</a:t>
            </a:r>
            <a:r>
              <a:rPr lang="zh-CN" altLang="en-US" sz="1800" kern="100">
                <a:latin typeface="宋体" panose="02010600030101010101" pitchFamily="2" charset="-122"/>
                <a:ea typeface="宋体" panose="02010600030101010101" pitchFamily="2" charset="-122"/>
                <a:cs typeface="Times New Roman" panose="02020603050405020304" pitchFamily="18" charset="0"/>
              </a:rPr>
              <a:t>表示</a:t>
            </a:r>
            <a:r>
              <a:rPr lang="en-US" altLang="zh-CN" sz="1800" kern="100">
                <a:latin typeface="Calibri" panose="020F0502020204030204" pitchFamily="34" charset="0"/>
                <a:ea typeface="宋体" panose="02010600030101010101" pitchFamily="2" charset="-122"/>
                <a:cs typeface="Times New Roman" panose="02020603050405020304" pitchFamily="18" charset="0"/>
              </a:rPr>
              <a:t>edits log</a:t>
            </a:r>
            <a:r>
              <a:rPr lang="zh-CN" altLang="en-US" sz="1800" kern="100">
                <a:latin typeface="宋体" panose="02010600030101010101" pitchFamily="2" charset="-122"/>
                <a:ea typeface="宋体" panose="02010600030101010101" pitchFamily="2" charset="-122"/>
                <a:cs typeface="Times New Roman" panose="02020603050405020304" pitchFamily="18" charset="0"/>
              </a:rPr>
              <a:t>日志文件</a:t>
            </a:r>
            <a:endParaRPr lang="en-US" altLang="zh-CN" sz="1800" kern="100">
              <a:latin typeface="宋体" panose="02010600030101010101" pitchFamily="2" charset="-122"/>
              <a:ea typeface="宋体" panose="02010600030101010101" pitchFamily="2" charset="-122"/>
              <a:cs typeface="Times New Roman" panose="02020603050405020304" pitchFamily="18" charset="0"/>
            </a:endParaRPr>
          </a:p>
          <a:p>
            <a:pPr algn="just" fontAlgn="auto">
              <a:lnSpc>
                <a:spcPct val="150000"/>
              </a:lnSpc>
            </a:pPr>
            <a:r>
              <a:rPr lang="en-US" altLang="zh-CN" sz="1800" kern="100">
                <a:solidFill>
                  <a:srgbClr val="C00000"/>
                </a:solidFill>
                <a:latin typeface="Calibri" panose="020F0502020204030204" pitchFamily="34" charset="0"/>
                <a:ea typeface="宋体" panose="02010600030101010101" pitchFamily="2" charset="-122"/>
                <a:cs typeface="Times New Roman" panose="02020603050405020304" pitchFamily="18" charset="0"/>
              </a:rPr>
              <a:t>fsimage</a:t>
            </a:r>
            <a:r>
              <a:rPr lang="zh-CN" altLang="en-US" sz="1800" kern="100">
                <a:latin typeface="宋体" panose="02010600030101010101" pitchFamily="2" charset="-122"/>
                <a:ea typeface="宋体" panose="02010600030101010101" pitchFamily="2" charset="-122"/>
                <a:cs typeface="Times New Roman" panose="02020603050405020304" pitchFamily="18" charset="0"/>
              </a:rPr>
              <a:t>表示文件系统元数据镜像文件</a:t>
            </a:r>
            <a:endParaRPr lang="en-US" altLang="zh-CN" sz="1800" kern="100">
              <a:latin typeface="宋体" panose="02010600030101010101" pitchFamily="2" charset="-122"/>
              <a:ea typeface="宋体" panose="02010600030101010101" pitchFamily="2" charset="-122"/>
              <a:cs typeface="Times New Roman" panose="02020603050405020304" pitchFamily="18" charset="0"/>
            </a:endParaRPr>
          </a:p>
          <a:p>
            <a:pPr algn="just" fontAlgn="auto">
              <a:lnSpc>
                <a:spcPct val="150000"/>
              </a:lnSpc>
            </a:pPr>
            <a:r>
              <a:rPr lang="en-US" altLang="zh-CN" sz="1800" kern="100">
                <a:latin typeface="Calibri" panose="020F0502020204030204" pitchFamily="34" charset="0"/>
                <a:ea typeface="宋体" panose="02010600030101010101" pitchFamily="2" charset="-122"/>
                <a:cs typeface="Times New Roman" panose="02020603050405020304" pitchFamily="18" charset="0"/>
              </a:rPr>
              <a:t>NameNode</a:t>
            </a:r>
            <a:r>
              <a:rPr lang="zh-CN" altLang="en-US" sz="1800" kern="100">
                <a:latin typeface="宋体" panose="02010600030101010101" pitchFamily="2" charset="-122"/>
                <a:ea typeface="宋体" panose="02010600030101010101" pitchFamily="2" charset="-122"/>
                <a:cs typeface="Times New Roman" panose="02020603050405020304" pitchFamily="18" charset="0"/>
              </a:rPr>
              <a:t>在</a:t>
            </a:r>
            <a:r>
              <a:rPr lang="en-US" altLang="zh-CN" sz="1800" kern="100">
                <a:latin typeface="Calibri" panose="020F0502020204030204" pitchFamily="34" charset="0"/>
                <a:ea typeface="宋体" panose="02010600030101010101" pitchFamily="2" charset="-122"/>
                <a:cs typeface="Times New Roman" panose="02020603050405020304" pitchFamily="18" charset="0"/>
              </a:rPr>
              <a:t>checkpoint</a:t>
            </a:r>
            <a:r>
              <a:rPr lang="zh-CN" altLang="en-US" sz="1800" kern="100">
                <a:latin typeface="宋体" panose="02010600030101010101" pitchFamily="2" charset="-122"/>
                <a:ea typeface="宋体" panose="02010600030101010101" pitchFamily="2" charset="-122"/>
                <a:cs typeface="Times New Roman" panose="02020603050405020304" pitchFamily="18" charset="0"/>
              </a:rPr>
              <a:t>之前首先要切换新的</a:t>
            </a:r>
            <a:r>
              <a:rPr lang="en-US" altLang="zh-CN" sz="1800" kern="100">
                <a:latin typeface="Calibri" panose="020F0502020204030204" pitchFamily="34" charset="0"/>
                <a:ea typeface="宋体" panose="02010600030101010101" pitchFamily="2" charset="-122"/>
                <a:cs typeface="Times New Roman" panose="02020603050405020304" pitchFamily="18" charset="0"/>
              </a:rPr>
              <a:t>edits log</a:t>
            </a:r>
            <a:r>
              <a:rPr lang="zh-CN" altLang="en-US" sz="1800" kern="100">
                <a:latin typeface="宋体" panose="02010600030101010101" pitchFamily="2" charset="-122"/>
                <a:ea typeface="宋体" panose="02010600030101010101" pitchFamily="2" charset="-122"/>
                <a:cs typeface="Times New Roman" panose="02020603050405020304" pitchFamily="18" charset="0"/>
              </a:rPr>
              <a:t>文件，在切换时更新</a:t>
            </a:r>
            <a:r>
              <a:rPr lang="en-US" altLang="zh-CN" sz="1800" kern="100">
                <a:solidFill>
                  <a:srgbClr val="C00000"/>
                </a:solidFill>
                <a:latin typeface="Calibri" panose="020F0502020204030204" pitchFamily="34" charset="0"/>
                <a:ea typeface="宋体" panose="02010600030101010101" pitchFamily="2" charset="-122"/>
                <a:cs typeface="Times New Roman" panose="02020603050405020304" pitchFamily="18" charset="0"/>
              </a:rPr>
              <a:t>seen_txid</a:t>
            </a:r>
            <a:r>
              <a:rPr lang="zh-CN" altLang="en-US" sz="1800" kern="100">
                <a:latin typeface="宋体" panose="02010600030101010101" pitchFamily="2" charset="-122"/>
                <a:ea typeface="宋体" panose="02010600030101010101" pitchFamily="2" charset="-122"/>
                <a:cs typeface="Times New Roman" panose="02020603050405020304" pitchFamily="18" charset="0"/>
              </a:rPr>
              <a:t>的值。</a:t>
            </a:r>
            <a:endParaRPr lang="zh-CN" altLang="en-US" sz="1800" kern="10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7" name="Picture 2" descr="C:\Users\jzf20\AppData\Local\Temp\ksohtml\wps13F9.tm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6870" y="794385"/>
            <a:ext cx="7305675" cy="362839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timg"/>
          <p:cNvPicPr>
            <a:picLocks noChangeAspect="1"/>
          </p:cNvPicPr>
          <p:nvPr/>
        </p:nvPicPr>
        <p:blipFill>
          <a:blip r:embed="rId4"/>
          <a:stretch>
            <a:fillRect/>
          </a:stretch>
        </p:blipFill>
        <p:spPr>
          <a:xfrm>
            <a:off x="1156970" y="1454150"/>
            <a:ext cx="2583815" cy="1936750"/>
          </a:xfrm>
          <a:prstGeom prst="rect">
            <a:avLst/>
          </a:prstGeom>
        </p:spPr>
      </p:pic>
      <p:sp>
        <p:nvSpPr>
          <p:cNvPr id="4" name="矩形 3"/>
          <p:cNvSpPr/>
          <p:nvPr/>
        </p:nvSpPr>
        <p:spPr>
          <a:xfrm>
            <a:off x="5227320" y="2442210"/>
            <a:ext cx="1124585" cy="1303655"/>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144770" y="1770380"/>
            <a:ext cx="895985" cy="67183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5227955" y="3745865"/>
            <a:ext cx="1418590" cy="3327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62870" y="276000"/>
            <a:ext cx="3221355"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架构 </a:t>
            </a:r>
            <a:r>
              <a:rPr lang="en-US" altLang="zh-CN" sz="2135">
                <a:solidFill>
                  <a:srgbClr val="27506E"/>
                </a:solidFill>
                <a:latin typeface="方正兰亭黑_GBK"/>
                <a:ea typeface="方正兰亭黑_GBK"/>
              </a:rPr>
              <a:t>- NameNode</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58336" y="2438642"/>
            <a:ext cx="10675816" cy="3830955"/>
          </a:xfrm>
          <a:prstGeom prst="rect">
            <a:avLst/>
          </a:prstGeom>
        </p:spPr>
        <p:txBody>
          <a:bodyPr wrap="square">
            <a:spAutoFit/>
          </a:bodyPr>
          <a:lstStyle/>
          <a:p>
            <a:pPr algn="just" fontAlgn="auto">
              <a:lnSpc>
                <a:spcPct val="150000"/>
              </a:lnSpc>
            </a:pPr>
            <a:r>
              <a:rPr lang="zh-CN" altLang="en-US" sz="1800" kern="100">
                <a:latin typeface="宋体" panose="02010600030101010101" pitchFamily="2" charset="-122"/>
                <a:ea typeface="宋体" panose="02010600030101010101" pitchFamily="2" charset="-122"/>
                <a:cs typeface="Times New Roman" panose="02020603050405020304" pitchFamily="18" charset="0"/>
              </a:rPr>
              <a:t>当文件系统客户端进行了写操作（例如创建或移动了文件），这个事务首先在</a:t>
            </a:r>
            <a:r>
              <a:rPr lang="en-US" altLang="zh-CN" sz="1800" kern="100">
                <a:latin typeface="宋体" panose="02010600030101010101" pitchFamily="2" charset="-122"/>
                <a:ea typeface="宋体" panose="02010600030101010101" pitchFamily="2" charset="-122"/>
                <a:cs typeface="Times New Roman" panose="02020603050405020304" pitchFamily="18" charset="0"/>
              </a:rPr>
              <a:t>edits log</a:t>
            </a:r>
            <a:r>
              <a:rPr lang="zh-CN" altLang="en-US" sz="1800" kern="100">
                <a:latin typeface="宋体" panose="02010600030101010101" pitchFamily="2" charset="-122"/>
                <a:ea typeface="宋体" panose="02010600030101010101" pitchFamily="2" charset="-122"/>
                <a:cs typeface="Times New Roman" panose="02020603050405020304" pitchFamily="18" charset="0"/>
              </a:rPr>
              <a:t>中记录下来。</a:t>
            </a:r>
            <a:r>
              <a:rPr lang="en-US" altLang="zh-CN" sz="1800" kern="100">
                <a:latin typeface="Calibri" panose="020F0502020204030204" pitchFamily="34" charset="0"/>
                <a:ea typeface="宋体" panose="02010600030101010101" pitchFamily="2" charset="-122"/>
                <a:cs typeface="Times New Roman" panose="02020603050405020304" pitchFamily="18" charset="0"/>
              </a:rPr>
              <a:t>NameNode</a:t>
            </a:r>
            <a:r>
              <a:rPr lang="zh-CN" altLang="en-US" sz="1800" kern="100">
                <a:latin typeface="宋体" panose="02010600030101010101" pitchFamily="2" charset="-122"/>
                <a:ea typeface="宋体" panose="02010600030101010101" pitchFamily="2" charset="-122"/>
                <a:cs typeface="Times New Roman" panose="02020603050405020304" pitchFamily="18" charset="0"/>
              </a:rPr>
              <a:t>在内存中有文件系统的元数据，</a:t>
            </a:r>
            <a:r>
              <a:rPr lang="zh-CN" altLang="en-US" sz="1800" b="1" kern="100">
                <a:solidFill>
                  <a:srgbClr val="FF0000"/>
                </a:solidFill>
                <a:latin typeface="宋体" panose="02010600030101010101" pitchFamily="2" charset="-122"/>
                <a:ea typeface="宋体" panose="02010600030101010101" pitchFamily="2" charset="-122"/>
                <a:cs typeface="Times New Roman" panose="02020603050405020304" pitchFamily="18" charset="0"/>
              </a:rPr>
              <a:t>当</a:t>
            </a:r>
            <a:r>
              <a:rPr lang="en-US" altLang="zh-CN" sz="1800" b="1" kern="100">
                <a:solidFill>
                  <a:srgbClr val="FF0000"/>
                </a:solidFill>
                <a:latin typeface="Calibri" panose="020F0502020204030204" pitchFamily="34" charset="0"/>
                <a:ea typeface="宋体" panose="02010600030101010101" pitchFamily="2" charset="-122"/>
                <a:cs typeface="Times New Roman" panose="02020603050405020304" pitchFamily="18" charset="0"/>
              </a:rPr>
              <a:t>edits log</a:t>
            </a:r>
            <a:r>
              <a:rPr lang="zh-CN" altLang="en-US" sz="1800" b="1" kern="100">
                <a:solidFill>
                  <a:srgbClr val="FF0000"/>
                </a:solidFill>
                <a:latin typeface="宋体" panose="02010600030101010101" pitchFamily="2" charset="-122"/>
                <a:ea typeface="宋体" panose="02010600030101010101" pitchFamily="2" charset="-122"/>
                <a:cs typeface="Times New Roman" panose="02020603050405020304" pitchFamily="18" charset="0"/>
              </a:rPr>
              <a:t>记录结束后，就更新内存中的元数据</a:t>
            </a:r>
            <a:r>
              <a:rPr lang="zh-CN" altLang="en-US" sz="1800" kern="100">
                <a:latin typeface="宋体" panose="02010600030101010101" pitchFamily="2" charset="-122"/>
                <a:ea typeface="宋体" panose="02010600030101010101" pitchFamily="2" charset="-122"/>
                <a:cs typeface="Times New Roman" panose="02020603050405020304" pitchFamily="18" charset="0"/>
              </a:rPr>
              <a:t>。内存中的元数据用于响应客户端的读请求。</a:t>
            </a:r>
          </a:p>
          <a:p>
            <a:pPr algn="just" fontAlgn="auto">
              <a:lnSpc>
                <a:spcPct val="150000"/>
              </a:lnSpc>
            </a:pPr>
            <a:endParaRPr lang="zh-CN" altLang="en-US" sz="1800" kern="100">
              <a:latin typeface="Calibri" panose="020F0502020204030204" pitchFamily="34" charset="0"/>
              <a:ea typeface="宋体" panose="02010600030101010101" pitchFamily="2" charset="-122"/>
              <a:cs typeface="Times New Roman" panose="02020603050405020304" pitchFamily="18" charset="0"/>
            </a:endParaRPr>
          </a:p>
          <a:p>
            <a:pPr algn="just" fontAlgn="auto">
              <a:lnSpc>
                <a:spcPct val="150000"/>
              </a:lnSpc>
            </a:pPr>
            <a:r>
              <a:rPr lang="en-US" altLang="zh-CN" sz="1800" kern="100">
                <a:latin typeface="宋体" panose="02010600030101010101" pitchFamily="2" charset="-122"/>
                <a:ea typeface="宋体" panose="02010600030101010101" pitchFamily="2" charset="-122"/>
                <a:cs typeface="Times New Roman" panose="02020603050405020304" pitchFamily="18" charset="0"/>
              </a:rPr>
              <a:t>edits log</a:t>
            </a:r>
            <a:r>
              <a:rPr lang="zh-CN" altLang="en-US" sz="1800" kern="100">
                <a:latin typeface="宋体" panose="02010600030101010101" pitchFamily="2" charset="-122"/>
                <a:ea typeface="宋体" panose="02010600030101010101" pitchFamily="2" charset="-122"/>
                <a:cs typeface="Times New Roman" panose="02020603050405020304" pitchFamily="18" charset="0"/>
              </a:rPr>
              <a:t>在磁盘上表现为一定数量的文件。每个文件称为片段（</a:t>
            </a:r>
            <a:r>
              <a:rPr lang="en-US" altLang="zh-CN" sz="1800" kern="100">
                <a:latin typeface="Calibri" panose="020F0502020204030204" pitchFamily="34" charset="0"/>
                <a:ea typeface="宋体" panose="02010600030101010101" pitchFamily="2" charset="-122"/>
                <a:cs typeface="Times New Roman" panose="02020603050405020304" pitchFamily="18" charset="0"/>
              </a:rPr>
              <a:t>Segment</a:t>
            </a:r>
            <a:r>
              <a:rPr lang="zh-CN" altLang="en-US" sz="1800" kern="100">
                <a:latin typeface="宋体" panose="02010600030101010101" pitchFamily="2" charset="-122"/>
                <a:ea typeface="宋体" panose="02010600030101010101" pitchFamily="2" charset="-122"/>
                <a:cs typeface="Times New Roman" panose="02020603050405020304" pitchFamily="18" charset="0"/>
              </a:rPr>
              <a:t>），前缀“</a:t>
            </a:r>
            <a:r>
              <a:rPr lang="en-US" altLang="zh-CN" sz="1800" kern="100">
                <a:latin typeface="Calibri" panose="020F0502020204030204" pitchFamily="34" charset="0"/>
                <a:ea typeface="宋体" panose="02010600030101010101" pitchFamily="2" charset="-122"/>
                <a:cs typeface="Times New Roman" panose="02020603050405020304" pitchFamily="18" charset="0"/>
              </a:rPr>
              <a:t>edits</a:t>
            </a:r>
            <a:r>
              <a:rPr lang="zh-CN" altLang="en-US" sz="1800" kern="100">
                <a:latin typeface="宋体" panose="02010600030101010101" pitchFamily="2" charset="-122"/>
                <a:ea typeface="宋体" panose="02010600030101010101" pitchFamily="2" charset="-122"/>
                <a:cs typeface="Times New Roman" panose="02020603050405020304" pitchFamily="18" charset="0"/>
              </a:rPr>
              <a:t>”，后缀是其中包含的事务</a:t>
            </a:r>
            <a:r>
              <a:rPr lang="en-US" altLang="zh-CN" sz="1800" kern="100">
                <a:latin typeface="Calibri" panose="020F0502020204030204" pitchFamily="34" charset="0"/>
                <a:ea typeface="宋体" panose="02010600030101010101" pitchFamily="2" charset="-122"/>
                <a:cs typeface="Times New Roman" panose="02020603050405020304" pitchFamily="18" charset="0"/>
              </a:rPr>
              <a:t>ID</a:t>
            </a:r>
            <a:r>
              <a:rPr lang="zh-CN" altLang="en-US" sz="1800" kern="100">
                <a:latin typeface="宋体" panose="02010600030101010101" pitchFamily="2" charset="-122"/>
                <a:ea typeface="宋体" panose="02010600030101010101" pitchFamily="2" charset="-122"/>
                <a:cs typeface="Times New Roman" panose="02020603050405020304" pitchFamily="18" charset="0"/>
              </a:rPr>
              <a:t>（</a:t>
            </a:r>
            <a:r>
              <a:rPr lang="en-US" altLang="zh-CN" sz="1800" kern="100">
                <a:latin typeface="Calibri" panose="020F0502020204030204" pitchFamily="34" charset="0"/>
                <a:ea typeface="宋体" panose="02010600030101010101" pitchFamily="2" charset="-122"/>
                <a:cs typeface="Times New Roman" panose="02020603050405020304" pitchFamily="18" charset="0"/>
              </a:rPr>
              <a:t>transaction IDs</a:t>
            </a:r>
            <a:r>
              <a:rPr lang="zh-CN" altLang="en-US" sz="1800" kern="100">
                <a:latin typeface="宋体" panose="02010600030101010101" pitchFamily="2" charset="-122"/>
                <a:ea typeface="宋体" panose="02010600030101010101" pitchFamily="2" charset="-122"/>
                <a:cs typeface="Times New Roman" panose="02020603050405020304" pitchFamily="18" charset="0"/>
              </a:rPr>
              <a:t>）。每个写操作事务都仅仅打开一个文件（比如：</a:t>
            </a:r>
            <a:r>
              <a:rPr lang="en-US" altLang="zh-CN" sz="1800" kern="100">
                <a:latin typeface="Calibri" panose="020F0502020204030204" pitchFamily="34" charset="0"/>
                <a:ea typeface="宋体" panose="02010600030101010101" pitchFamily="2" charset="-122"/>
                <a:cs typeface="Times New Roman" panose="02020603050405020304" pitchFamily="18" charset="0"/>
              </a:rPr>
              <a:t>edits_inprogress_00000000000010</a:t>
            </a:r>
            <a:r>
              <a:rPr lang="zh-CN" altLang="en-US" sz="1800" kern="100">
                <a:latin typeface="宋体" panose="02010600030101010101" pitchFamily="2" charset="-122"/>
                <a:ea typeface="宋体" panose="02010600030101010101" pitchFamily="2" charset="-122"/>
                <a:cs typeface="Times New Roman" panose="02020603050405020304" pitchFamily="18" charset="0"/>
              </a:rPr>
              <a:t>），写完后冲刷缓冲区并同步到磁盘，然后返回客户端</a:t>
            </a:r>
            <a:r>
              <a:rPr lang="en-US" altLang="zh-CN" sz="1800" kern="100">
                <a:latin typeface="Calibri" panose="020F0502020204030204" pitchFamily="34" charset="0"/>
                <a:ea typeface="宋体" panose="02010600030101010101" pitchFamily="2" charset="-122"/>
                <a:cs typeface="Times New Roman" panose="02020603050405020304" pitchFamily="18" charset="0"/>
              </a:rPr>
              <a:t>success</a:t>
            </a:r>
            <a:r>
              <a:rPr lang="zh-CN" altLang="en-US" sz="1800" kern="100">
                <a:latin typeface="宋体" panose="02010600030101010101" pitchFamily="2" charset="-122"/>
                <a:ea typeface="宋体" panose="02010600030101010101" pitchFamily="2" charset="-122"/>
                <a:cs typeface="Times New Roman" panose="02020603050405020304" pitchFamily="18" charset="0"/>
              </a:rPr>
              <a:t>状态码。</a:t>
            </a:r>
            <a:r>
              <a:rPr lang="zh-CN" altLang="en-US" sz="1800" b="1" kern="100">
                <a:solidFill>
                  <a:srgbClr val="FF0000"/>
                </a:solidFill>
                <a:latin typeface="宋体" panose="02010600030101010101" pitchFamily="2" charset="-122"/>
                <a:ea typeface="宋体" panose="02010600030101010101" pitchFamily="2" charset="-122"/>
                <a:cs typeface="Times New Roman" panose="02020603050405020304" pitchFamily="18" charset="0"/>
              </a:rPr>
              <a:t>如果</a:t>
            </a:r>
            <a:r>
              <a:rPr lang="en-US" altLang="zh-CN" sz="1800" b="1" kern="100">
                <a:solidFill>
                  <a:srgbClr val="FF0000"/>
                </a:solidFill>
                <a:latin typeface="Calibri" panose="020F0502020204030204" pitchFamily="34" charset="0"/>
                <a:ea typeface="宋体" panose="02010600030101010101" pitchFamily="2" charset="-122"/>
                <a:cs typeface="Times New Roman" panose="02020603050405020304" pitchFamily="18" charset="0"/>
              </a:rPr>
              <a:t>NameNode</a:t>
            </a:r>
            <a:r>
              <a:rPr lang="zh-CN" altLang="en-US" sz="1800" b="1" kern="100">
                <a:solidFill>
                  <a:srgbClr val="FF0000"/>
                </a:solidFill>
                <a:latin typeface="宋体" panose="02010600030101010101" pitchFamily="2" charset="-122"/>
                <a:ea typeface="宋体" panose="02010600030101010101" pitchFamily="2" charset="-122"/>
                <a:cs typeface="Times New Roman" panose="02020603050405020304" pitchFamily="18" charset="0"/>
              </a:rPr>
              <a:t>的元数据需要写到多个目录中，则对于每个写事务需要所有的写操作都完成，并冲刷缓冲区同步到磁盘</a:t>
            </a:r>
            <a:r>
              <a:rPr lang="zh-CN" altLang="en-US" sz="1800" kern="100">
                <a:latin typeface="宋体" panose="02010600030101010101" pitchFamily="2" charset="-122"/>
                <a:ea typeface="宋体" panose="02010600030101010101" pitchFamily="2" charset="-122"/>
                <a:cs typeface="Times New Roman" panose="02020603050405020304" pitchFamily="18" charset="0"/>
              </a:rPr>
              <a:t>才返回</a:t>
            </a:r>
            <a:r>
              <a:rPr lang="en-US" altLang="zh-CN" sz="1800" kern="100">
                <a:latin typeface="Calibri" panose="020F0502020204030204" pitchFamily="34" charset="0"/>
                <a:ea typeface="宋体" panose="02010600030101010101" pitchFamily="2" charset="-122"/>
                <a:cs typeface="Times New Roman" panose="02020603050405020304" pitchFamily="18" charset="0"/>
              </a:rPr>
              <a:t>success</a:t>
            </a:r>
            <a:r>
              <a:rPr lang="zh-CN" altLang="en-US" sz="1800" kern="100">
                <a:latin typeface="宋体" panose="02010600030101010101" pitchFamily="2" charset="-122"/>
                <a:ea typeface="宋体" panose="02010600030101010101" pitchFamily="2" charset="-122"/>
                <a:cs typeface="Times New Roman" panose="02020603050405020304" pitchFamily="18" charset="0"/>
              </a:rPr>
              <a:t>状态码。这样就可以</a:t>
            </a:r>
            <a:r>
              <a:rPr lang="zh-CN" altLang="en-US" sz="1800" b="1" kern="100">
                <a:solidFill>
                  <a:srgbClr val="0070C0"/>
                </a:solidFill>
                <a:latin typeface="宋体" panose="02010600030101010101" pitchFamily="2" charset="-122"/>
                <a:ea typeface="宋体" panose="02010600030101010101" pitchFamily="2" charset="-122"/>
                <a:cs typeface="Times New Roman" panose="02020603050405020304" pitchFamily="18" charset="0"/>
              </a:rPr>
              <a:t>保证在发生宕机的时候没有事务数据丢失</a:t>
            </a:r>
            <a:r>
              <a:rPr lang="zh-CN" altLang="en-US" sz="1800" kern="100">
                <a:latin typeface="宋体" panose="02010600030101010101" pitchFamily="2" charset="-122"/>
                <a:ea typeface="宋体" panose="02010600030101010101" pitchFamily="2" charset="-122"/>
                <a:cs typeface="Times New Roman" panose="02020603050405020304" pitchFamily="18" charset="0"/>
              </a:rPr>
              <a:t>。</a:t>
            </a:r>
            <a:endParaRPr lang="zh-CN" altLang="en-US" sz="1800" kern="100">
              <a:latin typeface="Calibri" panose="020F0502020204030204" pitchFamily="34"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1790700" y="1318895"/>
            <a:ext cx="7444740" cy="766445"/>
          </a:xfrm>
          <a:prstGeom prst="rect">
            <a:avLst/>
          </a:prstGeom>
          <a:effectLst>
            <a:reflection blurRad="6350" stA="50000" endA="300" endPos="38500" dist="50800" dir="5400000" sy="-100000" algn="bl" rotWithShape="0"/>
          </a:effectLst>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62870" y="276000"/>
            <a:ext cx="3221355"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架构 </a:t>
            </a:r>
            <a:r>
              <a:rPr lang="en-US" altLang="zh-CN" sz="2135">
                <a:solidFill>
                  <a:srgbClr val="27506E"/>
                </a:solidFill>
                <a:latin typeface="方正兰亭黑_GBK"/>
                <a:ea typeface="方正兰亭黑_GBK"/>
              </a:rPr>
              <a:t>- NameNode</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187938" y="2431772"/>
            <a:ext cx="9761416" cy="1753235"/>
          </a:xfrm>
          <a:prstGeom prst="rect">
            <a:avLst/>
          </a:prstGeom>
        </p:spPr>
        <p:txBody>
          <a:bodyPr wrap="square">
            <a:spAutoFit/>
          </a:bodyPr>
          <a:lstStyle/>
          <a:p>
            <a:pPr algn="just">
              <a:lnSpc>
                <a:spcPct val="150000"/>
              </a:lnSpc>
            </a:pPr>
            <a:r>
              <a:rPr lang="zh-CN" altLang="en-US" sz="1800" kern="100">
                <a:latin typeface="宋体" panose="02010600030101010101" pitchFamily="2" charset="-122"/>
                <a:ea typeface="宋体" panose="02010600030101010101" pitchFamily="2" charset="-122"/>
                <a:cs typeface="Times New Roman" panose="02020603050405020304" pitchFamily="18" charset="0"/>
              </a:rPr>
              <a:t>每个</a:t>
            </a:r>
            <a:r>
              <a:rPr lang="en-US" altLang="zh-CN" sz="1800" kern="100">
                <a:latin typeface="宋体" panose="02010600030101010101" pitchFamily="2" charset="-122"/>
                <a:ea typeface="宋体" panose="02010600030101010101" pitchFamily="2" charset="-122"/>
                <a:cs typeface="Times New Roman" panose="02020603050405020304" pitchFamily="18" charset="0"/>
              </a:rPr>
              <a:t>fsimage</a:t>
            </a:r>
            <a:r>
              <a:rPr lang="zh-CN" altLang="en-US" sz="1800" kern="100">
                <a:latin typeface="宋体" panose="02010600030101010101" pitchFamily="2" charset="-122"/>
                <a:ea typeface="宋体" panose="02010600030101010101" pitchFamily="2" charset="-122"/>
                <a:cs typeface="Times New Roman" panose="02020603050405020304" pitchFamily="18" charset="0"/>
              </a:rPr>
              <a:t>文件都是系统元数据的一个完整的持久化检查点（</a:t>
            </a:r>
            <a:r>
              <a:rPr lang="en-US" altLang="zh-CN" sz="1800" kern="100">
                <a:latin typeface="Calibri" panose="020F0502020204030204" pitchFamily="34" charset="0"/>
                <a:ea typeface="宋体" panose="02010600030101010101" pitchFamily="2" charset="-122"/>
                <a:cs typeface="Times New Roman" panose="02020603050405020304" pitchFamily="18" charset="0"/>
              </a:rPr>
              <a:t>checkpoint</a:t>
            </a:r>
            <a:r>
              <a:rPr lang="zh-CN" altLang="en-US" sz="1800" kern="100">
                <a:latin typeface="宋体" panose="02010600030101010101" pitchFamily="2" charset="-122"/>
                <a:ea typeface="宋体" panose="02010600030101010101" pitchFamily="2" charset="-122"/>
                <a:cs typeface="Times New Roman" panose="02020603050405020304" pitchFamily="18" charset="0"/>
              </a:rPr>
              <a:t>）（后缀表示镜像中的最后一个事务）。写操作不更新这个数据，因为镜像文件通常为</a:t>
            </a:r>
            <a:r>
              <a:rPr lang="en-US" altLang="zh-CN" sz="1800" kern="100">
                <a:latin typeface="Calibri" panose="020F0502020204030204" pitchFamily="34" charset="0"/>
                <a:ea typeface="宋体" panose="02010600030101010101" pitchFamily="2" charset="-122"/>
                <a:cs typeface="Times New Roman" panose="02020603050405020304" pitchFamily="18" charset="0"/>
              </a:rPr>
              <a:t>GB</a:t>
            </a:r>
            <a:r>
              <a:rPr lang="zh-CN" altLang="en-US" sz="1800" kern="100">
                <a:latin typeface="宋体" panose="02010600030101010101" pitchFamily="2" charset="-122"/>
                <a:ea typeface="宋体" panose="02010600030101010101" pitchFamily="2" charset="-122"/>
                <a:cs typeface="Times New Roman" panose="02020603050405020304" pitchFamily="18" charset="0"/>
              </a:rPr>
              <a:t>数量级，写到磁盘很慢。如果</a:t>
            </a:r>
            <a:r>
              <a:rPr lang="en-US" altLang="zh-CN" sz="1800" kern="100">
                <a:latin typeface="Calibri" panose="020F0502020204030204" pitchFamily="34" charset="0"/>
                <a:ea typeface="宋体" panose="02010600030101010101" pitchFamily="2" charset="-122"/>
                <a:cs typeface="Times New Roman" panose="02020603050405020304" pitchFamily="18" charset="0"/>
              </a:rPr>
              <a:t>NameNode</a:t>
            </a:r>
            <a:r>
              <a:rPr lang="zh-CN" altLang="en-US" sz="1800" kern="100">
                <a:latin typeface="宋体" panose="02010600030101010101" pitchFamily="2" charset="-122"/>
                <a:ea typeface="宋体" panose="02010600030101010101" pitchFamily="2" charset="-122"/>
                <a:cs typeface="Times New Roman" panose="02020603050405020304" pitchFamily="18" charset="0"/>
              </a:rPr>
              <a:t>宕机，可以将最新</a:t>
            </a:r>
            <a:r>
              <a:rPr lang="en-US" altLang="zh-CN" sz="1800" kern="100">
                <a:latin typeface="Calibri" panose="020F0502020204030204" pitchFamily="34" charset="0"/>
                <a:ea typeface="宋体" panose="02010600030101010101" pitchFamily="2" charset="-122"/>
                <a:cs typeface="Times New Roman" panose="02020603050405020304" pitchFamily="18" charset="0"/>
              </a:rPr>
              <a:t>fsimage</a:t>
            </a:r>
            <a:r>
              <a:rPr lang="zh-CN" altLang="en-US" sz="1800" kern="100">
                <a:latin typeface="宋体" panose="02010600030101010101" pitchFamily="2" charset="-122"/>
                <a:ea typeface="宋体" panose="02010600030101010101" pitchFamily="2" charset="-122"/>
                <a:cs typeface="Times New Roman" panose="02020603050405020304" pitchFamily="18" charset="0"/>
              </a:rPr>
              <a:t>加载到内存，同时执行</a:t>
            </a:r>
            <a:r>
              <a:rPr lang="en-US" altLang="zh-CN" sz="1800" kern="100">
                <a:latin typeface="Calibri" panose="020F0502020204030204" pitchFamily="34" charset="0"/>
                <a:ea typeface="宋体" panose="02010600030101010101" pitchFamily="2" charset="-122"/>
                <a:cs typeface="Times New Roman" panose="02020603050405020304" pitchFamily="18" charset="0"/>
              </a:rPr>
              <a:t>edits log</a:t>
            </a:r>
            <a:r>
              <a:rPr lang="zh-CN" altLang="en-US" sz="1800" kern="100">
                <a:latin typeface="宋体" panose="02010600030101010101" pitchFamily="2" charset="-122"/>
                <a:ea typeface="宋体" panose="02010600030101010101" pitchFamily="2" charset="-122"/>
                <a:cs typeface="Times New Roman" panose="02020603050405020304" pitchFamily="18" charset="0"/>
              </a:rPr>
              <a:t>对应于该</a:t>
            </a:r>
            <a:r>
              <a:rPr lang="en-US" altLang="zh-CN" sz="1800" kern="100">
                <a:latin typeface="Calibri" panose="020F0502020204030204" pitchFamily="34" charset="0"/>
                <a:ea typeface="宋体" panose="02010600030101010101" pitchFamily="2" charset="-122"/>
                <a:cs typeface="Times New Roman" panose="02020603050405020304" pitchFamily="18" charset="0"/>
              </a:rPr>
              <a:t>faimage</a:t>
            </a:r>
            <a:r>
              <a:rPr lang="zh-CN" altLang="en-US" sz="1800" kern="100">
                <a:latin typeface="宋体" panose="02010600030101010101" pitchFamily="2" charset="-122"/>
                <a:ea typeface="宋体" panose="02010600030101010101" pitchFamily="2" charset="-122"/>
                <a:cs typeface="Times New Roman" panose="02020603050405020304" pitchFamily="18" charset="0"/>
              </a:rPr>
              <a:t>之后的操作，就可以重建元数据的状态。而这正是每次启动</a:t>
            </a:r>
            <a:r>
              <a:rPr lang="en-US" altLang="zh-CN" sz="1800" kern="100">
                <a:latin typeface="Calibri" panose="020F0502020204030204" pitchFamily="34" charset="0"/>
                <a:ea typeface="宋体" panose="02010600030101010101" pitchFamily="2" charset="-122"/>
                <a:cs typeface="Times New Roman" panose="02020603050405020304" pitchFamily="18" charset="0"/>
              </a:rPr>
              <a:t>NameNode</a:t>
            </a:r>
            <a:r>
              <a:rPr lang="zh-CN" altLang="en-US" sz="1800" kern="100">
                <a:latin typeface="宋体" panose="02010600030101010101" pitchFamily="2" charset="-122"/>
                <a:ea typeface="宋体" panose="02010600030101010101" pitchFamily="2" charset="-122"/>
                <a:cs typeface="Times New Roman" panose="02020603050405020304" pitchFamily="18" charset="0"/>
              </a:rPr>
              <a:t>的时候</a:t>
            </a:r>
            <a:r>
              <a:rPr lang="en-US" altLang="zh-CN" sz="1800" kern="100">
                <a:latin typeface="Calibri" panose="020F0502020204030204" pitchFamily="34" charset="0"/>
                <a:ea typeface="宋体" panose="02010600030101010101" pitchFamily="2" charset="-122"/>
                <a:cs typeface="Times New Roman" panose="02020603050405020304" pitchFamily="18" charset="0"/>
              </a:rPr>
              <a:t>NameNode</a:t>
            </a:r>
            <a:r>
              <a:rPr lang="zh-CN" altLang="en-US" sz="1800" kern="100">
                <a:latin typeface="宋体" panose="02010600030101010101" pitchFamily="2" charset="-122"/>
                <a:ea typeface="宋体" panose="02010600030101010101" pitchFamily="2" charset="-122"/>
                <a:cs typeface="Times New Roman" panose="02020603050405020304" pitchFamily="18" charset="0"/>
              </a:rPr>
              <a:t>要做的工作。</a:t>
            </a:r>
            <a:endParaRPr lang="zh-CN" altLang="en-US" sz="1800" kern="100">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7817" b="7817"/>
          <a:stretch>
            <a:fillRect/>
          </a:stretch>
        </p:blipFill>
        <p:spPr>
          <a:xfrm flipH="1">
            <a:off x="0" y="0"/>
            <a:ext cx="12192000" cy="6858000"/>
          </a:xfrm>
          <a:prstGeom prst="rect">
            <a:avLst/>
          </a:prstGeom>
        </p:spPr>
      </p:pic>
      <p:sp>
        <p:nvSpPr>
          <p:cNvPr id="12" name="矩形 11"/>
          <p:cNvSpPr/>
          <p:nvPr/>
        </p:nvSpPr>
        <p:spPr>
          <a:xfrm>
            <a:off x="2080516" y="1077688"/>
            <a:ext cx="6069299" cy="4814075"/>
          </a:xfrm>
          <a:prstGeom prst="rect">
            <a:avLst/>
          </a:prstGeom>
        </p:spPr>
        <p:txBody>
          <a:bodyPr wrap="square">
            <a:spAutoFit/>
          </a:bodyPr>
          <a:lstStyle/>
          <a:p>
            <a:pPr>
              <a:lnSpc>
                <a:spcPct val="150000"/>
              </a:lnSpc>
            </a:pPr>
            <a:r>
              <a:rPr lang="en-US" altLang="zh-CN" sz="2400" b="1">
                <a:solidFill>
                  <a:srgbClr val="FF0000"/>
                </a:solidFill>
              </a:rPr>
              <a:t>1T</a:t>
            </a:r>
            <a:r>
              <a:rPr lang="zh-CN" altLang="en-US" sz="2400">
                <a:solidFill>
                  <a:schemeClr val="tx1">
                    <a:lumMod val="95000"/>
                    <a:lumOff val="5000"/>
                  </a:schemeClr>
                </a:solidFill>
              </a:rPr>
              <a:t>文本文件，按行排列</a:t>
            </a:r>
          </a:p>
          <a:p>
            <a:pPr>
              <a:lnSpc>
                <a:spcPct val="150000"/>
              </a:lnSpc>
            </a:pPr>
            <a:r>
              <a:rPr lang="zh-CN" altLang="en-US" sz="2400">
                <a:solidFill>
                  <a:schemeClr val="tx1">
                    <a:lumMod val="95000"/>
                    <a:lumOff val="5000"/>
                  </a:schemeClr>
                </a:solidFill>
              </a:rPr>
              <a:t>电脑配置：</a:t>
            </a:r>
          </a:p>
          <a:p>
            <a:pPr>
              <a:lnSpc>
                <a:spcPct val="150000"/>
              </a:lnSpc>
            </a:pPr>
            <a:r>
              <a:rPr lang="zh-CN" altLang="en-US" sz="2400">
                <a:solidFill>
                  <a:schemeClr val="tx1">
                    <a:lumMod val="95000"/>
                    <a:lumOff val="5000"/>
                  </a:schemeClr>
                </a:solidFill>
              </a:rPr>
              <a:t>      </a:t>
            </a:r>
            <a:r>
              <a:rPr lang="en-US" altLang="zh-CN" sz="2400">
                <a:solidFill>
                  <a:srgbClr val="FF0000"/>
                </a:solidFill>
              </a:rPr>
              <a:t>128MB</a:t>
            </a:r>
            <a:r>
              <a:rPr lang="zh-CN" altLang="en-US" sz="2400">
                <a:solidFill>
                  <a:schemeClr val="tx1">
                    <a:lumMod val="95000"/>
                    <a:lumOff val="5000"/>
                  </a:schemeClr>
                </a:solidFill>
              </a:rPr>
              <a:t>可用内存</a:t>
            </a:r>
            <a:endParaRPr lang="en-US" altLang="zh-CN" sz="2400">
              <a:solidFill>
                <a:schemeClr val="tx1">
                  <a:lumMod val="95000"/>
                  <a:lumOff val="5000"/>
                </a:schemeClr>
              </a:solidFill>
            </a:endParaRPr>
          </a:p>
          <a:p>
            <a:pPr>
              <a:lnSpc>
                <a:spcPct val="150000"/>
              </a:lnSpc>
            </a:pPr>
            <a:endParaRPr lang="zh-CN" altLang="en-US" sz="2400">
              <a:solidFill>
                <a:schemeClr val="tx1">
                  <a:lumMod val="95000"/>
                  <a:lumOff val="5000"/>
                </a:schemeClr>
              </a:solidFill>
            </a:endParaRPr>
          </a:p>
          <a:p>
            <a:pPr>
              <a:lnSpc>
                <a:spcPct val="150000"/>
              </a:lnSpc>
            </a:pPr>
            <a:r>
              <a:rPr lang="en-US" altLang="zh-CN" sz="2400">
                <a:solidFill>
                  <a:schemeClr val="tx1">
                    <a:lumMod val="95000"/>
                    <a:lumOff val="5000"/>
                  </a:schemeClr>
                </a:solidFill>
              </a:rPr>
              <a:t>1</a:t>
            </a:r>
            <a:r>
              <a:rPr lang="zh-CN" altLang="en-US" sz="2400">
                <a:solidFill>
                  <a:schemeClr val="tx1">
                    <a:lumMod val="95000"/>
                    <a:lumOff val="5000"/>
                  </a:schemeClr>
                </a:solidFill>
              </a:rPr>
              <a:t>、找出该文件中重复的两行</a:t>
            </a:r>
          </a:p>
          <a:p>
            <a:pPr>
              <a:lnSpc>
                <a:spcPct val="150000"/>
              </a:lnSpc>
            </a:pPr>
            <a:r>
              <a:rPr lang="en-US" altLang="zh-CN" sz="2400">
                <a:solidFill>
                  <a:schemeClr val="tx1">
                    <a:lumMod val="95000"/>
                    <a:lumOff val="5000"/>
                  </a:schemeClr>
                </a:solidFill>
              </a:rPr>
              <a:t>2</a:t>
            </a:r>
            <a:r>
              <a:rPr lang="zh-CN" altLang="en-US" sz="2400">
                <a:solidFill>
                  <a:schemeClr val="tx1">
                    <a:lumMod val="95000"/>
                    <a:lumOff val="5000"/>
                  </a:schemeClr>
                </a:solidFill>
              </a:rPr>
              <a:t>、全排序</a:t>
            </a:r>
          </a:p>
          <a:p>
            <a:pPr>
              <a:lnSpc>
                <a:spcPct val="150000"/>
              </a:lnSpc>
            </a:pPr>
            <a:r>
              <a:rPr lang="en-US" altLang="zh-CN" sz="2400">
                <a:solidFill>
                  <a:schemeClr val="tx1">
                    <a:lumMod val="95000"/>
                    <a:lumOff val="5000"/>
                  </a:schemeClr>
                </a:solidFill>
              </a:rPr>
              <a:t>3</a:t>
            </a:r>
            <a:r>
              <a:rPr lang="zh-CN" altLang="en-US" sz="2400">
                <a:solidFill>
                  <a:schemeClr val="tx1">
                    <a:lumMod val="95000"/>
                    <a:lumOff val="5000"/>
                  </a:schemeClr>
                </a:solidFill>
              </a:rPr>
              <a:t>、数单词</a:t>
            </a:r>
            <a:endParaRPr lang="en-US" altLang="zh-CN" sz="2400">
              <a:solidFill>
                <a:schemeClr val="tx1">
                  <a:lumMod val="95000"/>
                  <a:lumOff val="5000"/>
                </a:schemeClr>
              </a:solidFill>
            </a:endParaRPr>
          </a:p>
          <a:p>
            <a:pPr>
              <a:lnSpc>
                <a:spcPct val="150000"/>
              </a:lnSpc>
            </a:pPr>
            <a:r>
              <a:rPr lang="zh-CN" altLang="en-US" sz="2400">
                <a:solidFill>
                  <a:schemeClr val="tx1">
                    <a:lumMod val="95000"/>
                    <a:lumOff val="5000"/>
                  </a:schemeClr>
                </a:solidFill>
              </a:rPr>
              <a:t>该任务能不能完成？</a:t>
            </a:r>
          </a:p>
          <a:p>
            <a:pPr>
              <a:lnSpc>
                <a:spcPct val="150000"/>
              </a:lnSpc>
            </a:pPr>
            <a:endParaRPr lang="zh-CN" altLang="en-US" sz="1400">
              <a:solidFill>
                <a:schemeClr val="tx1">
                  <a:lumMod val="95000"/>
                  <a:lumOff val="5000"/>
                </a:schemeClr>
              </a:solidFill>
            </a:endParaRPr>
          </a:p>
        </p:txBody>
      </p:sp>
      <p:sp>
        <p:nvSpPr>
          <p:cNvPr id="10" name="文本框 5"/>
          <p:cNvSpPr txBox="1">
            <a:spLocks noChangeArrowheads="1"/>
          </p:cNvSpPr>
          <p:nvPr/>
        </p:nvSpPr>
        <p:spPr bwMode="auto">
          <a:xfrm>
            <a:off x="1246015" y="244885"/>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135">
                <a:solidFill>
                  <a:schemeClr val="accent1"/>
                </a:solidFill>
                <a:latin typeface="方正兰亭黑_GBK"/>
                <a:ea typeface="方正兰亭黑_GBK"/>
              </a:rPr>
              <a:t>任务简介</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1" name="文本框 5"/>
          <p:cNvSpPr txBox="1">
            <a:spLocks noChangeArrowheads="1"/>
          </p:cNvSpPr>
          <p:nvPr/>
        </p:nvSpPr>
        <p:spPr bwMode="auto">
          <a:xfrm>
            <a:off x="421179" y="350056"/>
            <a:ext cx="65126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865" b="1" i="1">
                <a:solidFill>
                  <a:schemeClr val="bg1"/>
                </a:solidFill>
                <a:latin typeface="+mj-ea"/>
                <a:ea typeface="+mj-ea"/>
              </a:rPr>
              <a:t>SXT</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70490" y="276000"/>
            <a:ext cx="4592955"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架构 </a:t>
            </a:r>
            <a:r>
              <a:rPr lang="en-US" altLang="zh-CN" sz="2135">
                <a:solidFill>
                  <a:srgbClr val="27506E"/>
                </a:solidFill>
                <a:latin typeface="方正兰亭黑_GBK"/>
                <a:ea typeface="方正兰亭黑_GBK"/>
              </a:rPr>
              <a:t>- SecondaryNameNode</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786847" y="1475452"/>
            <a:ext cx="5781733" cy="4193327"/>
          </a:xfrm>
          <a:prstGeom prst="rect">
            <a:avLst/>
          </a:prstGeom>
        </p:spPr>
        <p:txBody>
          <a:bodyPr wrap="square">
            <a:spAutoFit/>
          </a:bodyPr>
          <a:lstStyle/>
          <a:p>
            <a:pPr algn="just">
              <a:lnSpc>
                <a:spcPct val="150000"/>
              </a:lnSpc>
            </a:pPr>
            <a:r>
              <a:rPr lang="en-US" altLang="zh-CN" sz="2000" kern="100" dirty="0">
                <a:solidFill>
                  <a:srgbClr val="FF0000"/>
                </a:solidFill>
                <a:latin typeface="Consolas" panose="020B0609020204030204" pitchFamily="49" charset="0"/>
                <a:ea typeface="宋体" panose="02010600030101010101" pitchFamily="2" charset="-122"/>
                <a:cs typeface="Times New Roman" panose="02020603050405020304" pitchFamily="18" charset="0"/>
              </a:rPr>
              <a:t>edits log</a:t>
            </a:r>
            <a:r>
              <a:rPr lang="zh-CN" altLang="en-US" sz="2000" kern="100" dirty="0">
                <a:latin typeface="Consolas" panose="020B0609020204030204" pitchFamily="49" charset="0"/>
                <a:ea typeface="宋体" panose="02010600030101010101" pitchFamily="2" charset="-122"/>
                <a:cs typeface="Times New Roman" panose="02020603050405020304" pitchFamily="18" charset="0"/>
              </a:rPr>
              <a:t>会随着对文件系统的操作而</a:t>
            </a:r>
            <a:r>
              <a:rPr lang="zh-CN" altLang="en-US" sz="2000" kern="100" dirty="0">
                <a:solidFill>
                  <a:srgbClr val="FF0000"/>
                </a:solidFill>
                <a:latin typeface="Consolas" panose="020B0609020204030204" pitchFamily="49" charset="0"/>
                <a:ea typeface="宋体" panose="02010600030101010101" pitchFamily="2" charset="-122"/>
                <a:cs typeface="Times New Roman" panose="02020603050405020304" pitchFamily="18" charset="0"/>
              </a:rPr>
              <a:t>无限制地增长</a:t>
            </a:r>
            <a:r>
              <a:rPr lang="zh-CN" altLang="en-US" sz="2000" kern="100" dirty="0">
                <a:latin typeface="Consolas" panose="020B0609020204030204" pitchFamily="49" charset="0"/>
                <a:ea typeface="宋体" panose="02010600030101010101" pitchFamily="2" charset="-122"/>
                <a:cs typeface="Times New Roman" panose="02020603050405020304" pitchFamily="18" charset="0"/>
              </a:rPr>
              <a:t>，这对正在运行的</a:t>
            </a:r>
            <a:r>
              <a:rPr lang="en-US" altLang="zh-CN" sz="2000" kern="100" dirty="0" err="1">
                <a:latin typeface="Consolas" panose="020B0609020204030204" pitchFamily="49" charset="0"/>
                <a:ea typeface="宋体" panose="02010600030101010101" pitchFamily="2" charset="-122"/>
                <a:cs typeface="Times New Roman" panose="02020603050405020304" pitchFamily="18" charset="0"/>
              </a:rPr>
              <a:t>NameNode</a:t>
            </a:r>
            <a:r>
              <a:rPr lang="zh-CN" altLang="en-US" sz="2000" kern="100" dirty="0">
                <a:latin typeface="Consolas" panose="020B0609020204030204" pitchFamily="49" charset="0"/>
                <a:ea typeface="宋体" panose="02010600030101010101" pitchFamily="2" charset="-122"/>
                <a:cs typeface="Times New Roman" panose="02020603050405020304" pitchFamily="18" charset="0"/>
              </a:rPr>
              <a:t>而言没有任何影响，如果</a:t>
            </a:r>
            <a:r>
              <a:rPr lang="en-US" altLang="zh-CN" sz="2000" kern="100" dirty="0" err="1">
                <a:solidFill>
                  <a:srgbClr val="FF0000"/>
                </a:solidFill>
                <a:latin typeface="Consolas" panose="020B0609020204030204" pitchFamily="49" charset="0"/>
                <a:ea typeface="宋体" panose="02010600030101010101" pitchFamily="2" charset="-122"/>
                <a:cs typeface="Times New Roman" panose="02020603050405020304" pitchFamily="18" charset="0"/>
              </a:rPr>
              <a:t>NameNode</a:t>
            </a:r>
            <a:r>
              <a:rPr lang="zh-CN" altLang="en-US" sz="2000" kern="100" dirty="0">
                <a:solidFill>
                  <a:srgbClr val="FF0000"/>
                </a:solidFill>
                <a:latin typeface="Consolas" panose="020B0609020204030204" pitchFamily="49" charset="0"/>
                <a:ea typeface="宋体" panose="02010600030101010101" pitchFamily="2" charset="-122"/>
                <a:cs typeface="Times New Roman" panose="02020603050405020304" pitchFamily="18" charset="0"/>
              </a:rPr>
              <a:t>重启</a:t>
            </a:r>
            <a:r>
              <a:rPr lang="zh-CN" altLang="en-US" sz="2000" kern="100" dirty="0">
                <a:latin typeface="Consolas" panose="020B0609020204030204" pitchFamily="49" charset="0"/>
                <a:ea typeface="宋体" panose="02010600030101010101" pitchFamily="2" charset="-122"/>
                <a:cs typeface="Times New Roman" panose="02020603050405020304" pitchFamily="18" charset="0"/>
              </a:rPr>
              <a:t>，则需要</a:t>
            </a:r>
            <a:r>
              <a:rPr lang="zh-CN" altLang="en-US" sz="2000" kern="100" dirty="0">
                <a:solidFill>
                  <a:srgbClr val="FF0000"/>
                </a:solidFill>
                <a:latin typeface="Consolas" panose="020B0609020204030204" pitchFamily="49" charset="0"/>
                <a:ea typeface="宋体" panose="02010600030101010101" pitchFamily="2" charset="-122"/>
                <a:cs typeface="Times New Roman" panose="02020603050405020304" pitchFamily="18" charset="0"/>
              </a:rPr>
              <a:t>很长的时间</a:t>
            </a:r>
            <a:r>
              <a:rPr lang="zh-CN" altLang="en-US" sz="2000" kern="100" dirty="0">
                <a:latin typeface="Consolas" panose="020B0609020204030204" pitchFamily="49" charset="0"/>
                <a:ea typeface="宋体" panose="02010600030101010101" pitchFamily="2" charset="-122"/>
                <a:cs typeface="Times New Roman" panose="02020603050405020304" pitchFamily="18" charset="0"/>
              </a:rPr>
              <a:t>执行</a:t>
            </a:r>
            <a:r>
              <a:rPr lang="en-US" altLang="zh-CN" sz="2000" kern="100" dirty="0">
                <a:latin typeface="Consolas" panose="020B0609020204030204" pitchFamily="49" charset="0"/>
                <a:ea typeface="宋体" panose="02010600030101010101" pitchFamily="2" charset="-122"/>
                <a:cs typeface="Times New Roman" panose="02020603050405020304" pitchFamily="18" charset="0"/>
              </a:rPr>
              <a:t>edits log</a:t>
            </a:r>
            <a:r>
              <a:rPr lang="zh-CN" altLang="en-US" sz="2000" kern="100" dirty="0">
                <a:latin typeface="Consolas" panose="020B0609020204030204" pitchFamily="49" charset="0"/>
                <a:ea typeface="宋体" panose="02010600030101010101" pitchFamily="2" charset="-122"/>
                <a:cs typeface="Times New Roman" panose="02020603050405020304" pitchFamily="18" charset="0"/>
              </a:rPr>
              <a:t>的记录以更新</a:t>
            </a:r>
            <a:r>
              <a:rPr lang="en-US" altLang="zh-CN" sz="2000" kern="100" dirty="0" err="1">
                <a:latin typeface="Consolas" panose="020B0609020204030204" pitchFamily="49" charset="0"/>
                <a:ea typeface="宋体" panose="02010600030101010101" pitchFamily="2" charset="-122"/>
                <a:cs typeface="Times New Roman" panose="02020603050405020304" pitchFamily="18" charset="0"/>
              </a:rPr>
              <a:t>fsimage</a:t>
            </a:r>
            <a:r>
              <a:rPr lang="zh-CN" altLang="en-US" sz="2000" kern="100" dirty="0">
                <a:latin typeface="Consolas" panose="020B0609020204030204" pitchFamily="49" charset="0"/>
                <a:ea typeface="宋体" panose="02010600030101010101" pitchFamily="2" charset="-122"/>
                <a:cs typeface="Times New Roman" panose="02020603050405020304" pitchFamily="18" charset="0"/>
              </a:rPr>
              <a:t>（元数据镜像文件）。在此期间，</a:t>
            </a:r>
            <a:r>
              <a:rPr lang="zh-CN" altLang="en-US" sz="2000" kern="100" dirty="0">
                <a:solidFill>
                  <a:srgbClr val="FF0000"/>
                </a:solidFill>
                <a:latin typeface="Consolas" panose="020B0609020204030204" pitchFamily="49" charset="0"/>
                <a:ea typeface="宋体" panose="02010600030101010101" pitchFamily="2" charset="-122"/>
                <a:cs typeface="Times New Roman" panose="02020603050405020304" pitchFamily="18" charset="0"/>
              </a:rPr>
              <a:t>整个系统不可用</a:t>
            </a:r>
            <a:r>
              <a:rPr lang="zh-CN" altLang="en-US" sz="2000" kern="100" dirty="0">
                <a:latin typeface="Consolas" panose="020B0609020204030204" pitchFamily="49" charset="0"/>
                <a:ea typeface="宋体" panose="02010600030101010101" pitchFamily="2" charset="-122"/>
                <a:cs typeface="Times New Roman" panose="02020603050405020304" pitchFamily="18" charset="0"/>
              </a:rPr>
              <a:t>。</a:t>
            </a:r>
          </a:p>
          <a:p>
            <a:pPr algn="just">
              <a:lnSpc>
                <a:spcPct val="150000"/>
              </a:lnSpc>
            </a:pPr>
            <a:r>
              <a:rPr lang="zh-CN" altLang="en-US" sz="2000" kern="100" dirty="0">
                <a:latin typeface="Consolas" panose="020B0609020204030204" pitchFamily="49" charset="0"/>
                <a:ea typeface="宋体" panose="02010600030101010101" pitchFamily="2" charset="-122"/>
                <a:cs typeface="Times New Roman" panose="02020603050405020304" pitchFamily="18" charset="0"/>
              </a:rPr>
              <a:t> </a:t>
            </a:r>
          </a:p>
          <a:p>
            <a:pPr algn="just">
              <a:lnSpc>
                <a:spcPct val="150000"/>
              </a:lnSpc>
            </a:pPr>
            <a:r>
              <a:rPr lang="zh-CN" altLang="en-US" sz="2000" kern="100" dirty="0">
                <a:latin typeface="Consolas" panose="020B0609020204030204" pitchFamily="49" charset="0"/>
                <a:ea typeface="宋体" panose="02010600030101010101" pitchFamily="2" charset="-122"/>
                <a:cs typeface="Times New Roman" panose="02020603050405020304" pitchFamily="18" charset="0"/>
              </a:rPr>
              <a:t>解决方案就是运行</a:t>
            </a:r>
            <a:r>
              <a:rPr lang="en-US" altLang="zh-CN" sz="2000" kern="100" dirty="0" err="1">
                <a:latin typeface="Consolas" panose="020B0609020204030204" pitchFamily="49" charset="0"/>
                <a:ea typeface="宋体" panose="02010600030101010101" pitchFamily="2" charset="-122"/>
                <a:cs typeface="Times New Roman" panose="02020603050405020304" pitchFamily="18" charset="0"/>
              </a:rPr>
              <a:t>SecondaryNameNode</a:t>
            </a:r>
            <a:r>
              <a:rPr lang="zh-CN" altLang="en-US" sz="2000" kern="100" dirty="0">
                <a:latin typeface="Consolas" panose="020B0609020204030204" pitchFamily="49" charset="0"/>
                <a:ea typeface="宋体" panose="02010600030101010101" pitchFamily="2" charset="-122"/>
                <a:cs typeface="Times New Roman" panose="02020603050405020304" pitchFamily="18" charset="0"/>
              </a:rPr>
              <a:t>，它的作用就是为</a:t>
            </a:r>
            <a:r>
              <a:rPr lang="en-US" altLang="zh-CN" sz="2000" kern="100" dirty="0" err="1">
                <a:latin typeface="Consolas" panose="020B0609020204030204" pitchFamily="49" charset="0"/>
                <a:ea typeface="宋体" panose="02010600030101010101" pitchFamily="2" charset="-122"/>
                <a:cs typeface="Times New Roman" panose="02020603050405020304" pitchFamily="18" charset="0"/>
              </a:rPr>
              <a:t>NameNode</a:t>
            </a:r>
            <a:r>
              <a:rPr lang="zh-CN" altLang="en-US" sz="2000" kern="100" dirty="0">
                <a:latin typeface="Consolas" panose="020B0609020204030204" pitchFamily="49" charset="0"/>
                <a:ea typeface="宋体" panose="02010600030101010101" pitchFamily="2" charset="-122"/>
                <a:cs typeface="Times New Roman" panose="02020603050405020304" pitchFamily="18" charset="0"/>
              </a:rPr>
              <a:t>内存中的文件系统元数据生成检查点（</a:t>
            </a:r>
            <a:r>
              <a:rPr lang="en-US" altLang="zh-CN" sz="2000" kern="100" dirty="0">
                <a:latin typeface="Consolas" panose="020B0609020204030204" pitchFamily="49" charset="0"/>
                <a:ea typeface="宋体" panose="02010600030101010101" pitchFamily="2" charset="-122"/>
                <a:cs typeface="Times New Roman" panose="02020603050405020304" pitchFamily="18" charset="0"/>
              </a:rPr>
              <a:t>checkpoint</a:t>
            </a:r>
            <a:r>
              <a:rPr lang="zh-CN" altLang="en-US" sz="2000" kern="100" dirty="0">
                <a:latin typeface="Consolas" panose="020B0609020204030204" pitchFamily="49" charset="0"/>
                <a:ea typeface="宋体" panose="02010600030101010101" pitchFamily="2" charset="-122"/>
                <a:cs typeface="Times New Roman" panose="02020603050405020304" pitchFamily="18" charset="0"/>
              </a:rPr>
              <a:t>）</a:t>
            </a:r>
            <a:endParaRPr lang="zh-CN" altLang="en-US" sz="2000" kern="100" dirty="0">
              <a:effectLst/>
              <a:latin typeface="Consolas" panose="020B0609020204030204" pitchFamily="49" charset="0"/>
              <a:ea typeface="宋体" panose="02010600030101010101" pitchFamily="2" charset="-122"/>
              <a:cs typeface="Times New Roman" panose="02020603050405020304" pitchFamily="18" charset="0"/>
            </a:endParaRPr>
          </a:p>
        </p:txBody>
      </p:sp>
      <p:pic>
        <p:nvPicPr>
          <p:cNvPr id="7170" name="Picture 2" descr="https://timgsa.baidu.com/timg?image&amp;quality=80&amp;size=b9999_10000&amp;sec=1547183610594&amp;di=af85b84a5dfde2431a374a8ee51cea8d&amp;imgtype=0&amp;src=http%3A%2F%2F5b0988e595225.cdn.sohucs.com%2Fimages%2F20180106%2F3377d22012f2418a917426988e5ed974.gif"/>
          <p:cNvPicPr>
            <a:picLocks noChangeAspect="1" noChangeArrowheads="1" noCrop="1"/>
          </p:cNvPicPr>
          <p:nvPr/>
        </p:nvPicPr>
        <p:blipFill>
          <a:blip r:embed="rId3"/>
          <a:srcRect/>
          <a:stretch>
            <a:fillRect/>
          </a:stretch>
        </p:blipFill>
        <p:spPr bwMode="auto">
          <a:xfrm>
            <a:off x="6831407" y="1333850"/>
            <a:ext cx="5100113" cy="39805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70490" y="276000"/>
            <a:ext cx="4592955"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架构 </a:t>
            </a:r>
            <a:r>
              <a:rPr lang="en-US" altLang="zh-CN" sz="2135">
                <a:solidFill>
                  <a:srgbClr val="27506E"/>
                </a:solidFill>
                <a:latin typeface="方正兰亭黑_GBK"/>
                <a:ea typeface="方正兰亭黑_GBK"/>
              </a:rPr>
              <a:t>- SecondaryNameNode</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834340" y="2215871"/>
            <a:ext cx="4323814" cy="3674532"/>
          </a:xfrm>
          <a:prstGeom prst="rect">
            <a:avLst/>
          </a:prstGeom>
        </p:spPr>
        <p:txBody>
          <a:bodyPr wrap="square">
            <a:spAutoFit/>
          </a:bodyPr>
          <a:lstStyle/>
          <a:p>
            <a:pPr algn="just"/>
            <a:r>
              <a:rPr lang="zh-CN" altLang="en-US" sz="2400" kern="100">
                <a:latin typeface="微软雅黑" panose="020B0503020204020204" pitchFamily="34" charset="-122"/>
                <a:ea typeface="微软雅黑" panose="020B0503020204020204" pitchFamily="34" charset="-122"/>
                <a:cs typeface="Times New Roman" panose="02020603050405020304" pitchFamily="18" charset="0"/>
              </a:rPr>
              <a:t>工作流程如下：</a:t>
            </a:r>
            <a:endParaRPr lang="en-US" altLang="zh-CN" sz="2400" kern="100">
              <a:latin typeface="微软雅黑" panose="020B0503020204020204" pitchFamily="34" charset="-122"/>
              <a:ea typeface="微软雅黑" panose="020B0503020204020204" pitchFamily="34" charset="-122"/>
              <a:cs typeface="Times New Roman" panose="02020603050405020304" pitchFamily="18" charset="0"/>
            </a:endParaRPr>
          </a:p>
          <a:p>
            <a:pPr algn="just"/>
            <a:endParaRPr lang="zh-CN" altLang="en-US" sz="2400" kern="10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US" altLang="zh-CN" sz="1800" kern="100">
                <a:latin typeface="Consolas" panose="020B0609020204030204" pitchFamily="49" charset="0"/>
                <a:ea typeface="宋体" panose="02010600030101010101" pitchFamily="2" charset="-122"/>
                <a:cs typeface="Times New Roman" panose="02020603050405020304" pitchFamily="18" charset="0"/>
              </a:rPr>
              <a:t>1</a:t>
            </a:r>
            <a:r>
              <a:rPr lang="zh-CN" altLang="en-US" sz="1800" kern="100">
                <a:latin typeface="Consolas" panose="020B0609020204030204" pitchFamily="49" charset="0"/>
                <a:ea typeface="宋体" panose="02010600030101010101" pitchFamily="2" charset="-122"/>
                <a:cs typeface="Times New Roman" panose="02020603050405020304" pitchFamily="18" charset="0"/>
              </a:rPr>
              <a:t>、</a:t>
            </a:r>
            <a:r>
              <a:rPr lang="en-US" altLang="zh-CN" sz="1800" kern="100">
                <a:latin typeface="Consolas" panose="020B0609020204030204" pitchFamily="49" charset="0"/>
                <a:ea typeface="宋体" panose="02010600030101010101" pitchFamily="2" charset="-122"/>
                <a:cs typeface="Times New Roman" panose="02020603050405020304" pitchFamily="18" charset="0"/>
              </a:rPr>
              <a:t>secondarynamenode</a:t>
            </a:r>
            <a:r>
              <a:rPr lang="zh-CN" altLang="en-US" sz="1800" kern="100">
                <a:latin typeface="Consolas" panose="020B0609020204030204" pitchFamily="49" charset="0"/>
                <a:ea typeface="宋体" panose="02010600030101010101" pitchFamily="2" charset="-122"/>
                <a:cs typeface="Times New Roman" panose="02020603050405020304" pitchFamily="18" charset="0"/>
              </a:rPr>
              <a:t>请求</a:t>
            </a:r>
            <a:r>
              <a:rPr lang="en-US" altLang="zh-CN" sz="1800" kern="100">
                <a:latin typeface="Consolas" panose="020B0609020204030204" pitchFamily="49" charset="0"/>
                <a:ea typeface="宋体" panose="02010600030101010101" pitchFamily="2" charset="-122"/>
                <a:cs typeface="Times New Roman" panose="02020603050405020304" pitchFamily="18" charset="0"/>
              </a:rPr>
              <a:t>namenode</a:t>
            </a:r>
            <a:r>
              <a:rPr lang="zh-CN" altLang="en-US" sz="1800" kern="100">
                <a:latin typeface="Consolas" panose="020B0609020204030204" pitchFamily="49" charset="0"/>
                <a:ea typeface="宋体" panose="02010600030101010101" pitchFamily="2" charset="-122"/>
                <a:cs typeface="Times New Roman" panose="02020603050405020304" pitchFamily="18" charset="0"/>
              </a:rPr>
              <a:t>生成新的</a:t>
            </a:r>
            <a:r>
              <a:rPr lang="en-US" altLang="zh-CN" sz="1800" kern="100">
                <a:latin typeface="Consolas" panose="020B0609020204030204" pitchFamily="49" charset="0"/>
                <a:ea typeface="宋体" panose="02010600030101010101" pitchFamily="2" charset="-122"/>
                <a:cs typeface="Times New Roman" panose="02020603050405020304" pitchFamily="18" charset="0"/>
              </a:rPr>
              <a:t>edits log</a:t>
            </a:r>
            <a:r>
              <a:rPr lang="zh-CN" altLang="en-US" sz="1800" kern="100">
                <a:latin typeface="Consolas" panose="020B0609020204030204" pitchFamily="49" charset="0"/>
                <a:ea typeface="宋体" panose="02010600030101010101" pitchFamily="2" charset="-122"/>
                <a:cs typeface="Times New Roman" panose="02020603050405020304" pitchFamily="18" charset="0"/>
              </a:rPr>
              <a:t>文件并向其中写日志。</a:t>
            </a:r>
            <a:r>
              <a:rPr lang="en-US" altLang="zh-CN" sz="1800" kern="100">
                <a:latin typeface="Consolas" panose="020B0609020204030204" pitchFamily="49" charset="0"/>
                <a:ea typeface="宋体" panose="02010600030101010101" pitchFamily="2" charset="-122"/>
                <a:cs typeface="Times New Roman" panose="02020603050405020304" pitchFamily="18" charset="0"/>
              </a:rPr>
              <a:t>NameNode</a:t>
            </a:r>
            <a:r>
              <a:rPr lang="zh-CN" altLang="en-US" sz="1800" kern="100">
                <a:latin typeface="Consolas" panose="020B0609020204030204" pitchFamily="49" charset="0"/>
                <a:ea typeface="宋体" panose="02010600030101010101" pitchFamily="2" charset="-122"/>
                <a:cs typeface="Times New Roman" panose="02020603050405020304" pitchFamily="18" charset="0"/>
              </a:rPr>
              <a:t>会在所有的存储目录中更新</a:t>
            </a:r>
            <a:r>
              <a:rPr lang="en-US" altLang="zh-CN" sz="1800" kern="100">
                <a:latin typeface="Consolas" panose="020B0609020204030204" pitchFamily="49" charset="0"/>
                <a:ea typeface="宋体" panose="02010600030101010101" pitchFamily="2" charset="-122"/>
                <a:cs typeface="Times New Roman" panose="02020603050405020304" pitchFamily="18" charset="0"/>
              </a:rPr>
              <a:t>seen_txid</a:t>
            </a:r>
            <a:r>
              <a:rPr lang="zh-CN" altLang="en-US" sz="1800" kern="100">
                <a:latin typeface="Consolas" panose="020B0609020204030204" pitchFamily="49" charset="0"/>
                <a:ea typeface="宋体" panose="02010600030101010101" pitchFamily="2" charset="-122"/>
                <a:cs typeface="Times New Roman" panose="02020603050405020304" pitchFamily="18" charset="0"/>
              </a:rPr>
              <a:t>文件</a:t>
            </a:r>
          </a:p>
          <a:p>
            <a:pPr algn="just">
              <a:lnSpc>
                <a:spcPct val="150000"/>
              </a:lnSpc>
            </a:pPr>
            <a:r>
              <a:rPr lang="en-US" altLang="zh-CN" sz="1800" kern="100">
                <a:latin typeface="Consolas" panose="020B0609020204030204" pitchFamily="49" charset="0"/>
                <a:ea typeface="宋体" panose="02010600030101010101" pitchFamily="2" charset="-122"/>
                <a:cs typeface="Times New Roman" panose="02020603050405020304" pitchFamily="18" charset="0"/>
              </a:rPr>
              <a:t>2</a:t>
            </a:r>
            <a:r>
              <a:rPr lang="zh-CN" altLang="en-US" sz="1800" kern="100">
                <a:latin typeface="Consolas" panose="020B0609020204030204" pitchFamily="49" charset="0"/>
                <a:ea typeface="宋体" panose="02010600030101010101" pitchFamily="2" charset="-122"/>
                <a:cs typeface="Times New Roman" panose="02020603050405020304" pitchFamily="18" charset="0"/>
              </a:rPr>
              <a:t>、</a:t>
            </a:r>
            <a:r>
              <a:rPr lang="en-US" altLang="zh-CN" sz="1800" kern="100">
                <a:latin typeface="Consolas" panose="020B0609020204030204" pitchFamily="49" charset="0"/>
                <a:ea typeface="宋体" panose="02010600030101010101" pitchFamily="2" charset="-122"/>
                <a:cs typeface="Times New Roman" panose="02020603050405020304" pitchFamily="18" charset="0"/>
              </a:rPr>
              <a:t>SecondaryNameNode</a:t>
            </a:r>
            <a:r>
              <a:rPr lang="zh-CN" altLang="en-US" sz="1800" kern="100">
                <a:latin typeface="Consolas" panose="020B0609020204030204" pitchFamily="49" charset="0"/>
                <a:ea typeface="宋体" panose="02010600030101010101" pitchFamily="2" charset="-122"/>
                <a:cs typeface="Times New Roman" panose="02020603050405020304" pitchFamily="18" charset="0"/>
              </a:rPr>
              <a:t>通过</a:t>
            </a:r>
            <a:r>
              <a:rPr lang="en-US" altLang="zh-CN" sz="1800" kern="100">
                <a:latin typeface="Consolas" panose="020B0609020204030204" pitchFamily="49" charset="0"/>
                <a:ea typeface="宋体" panose="02010600030101010101" pitchFamily="2" charset="-122"/>
                <a:cs typeface="Times New Roman" panose="02020603050405020304" pitchFamily="18" charset="0"/>
              </a:rPr>
              <a:t>HTTP GET</a:t>
            </a:r>
            <a:r>
              <a:rPr lang="zh-CN" altLang="en-US" sz="1800" kern="100">
                <a:latin typeface="Consolas" panose="020B0609020204030204" pitchFamily="49" charset="0"/>
                <a:ea typeface="宋体" panose="02010600030101010101" pitchFamily="2" charset="-122"/>
                <a:cs typeface="Times New Roman" panose="02020603050405020304" pitchFamily="18" charset="0"/>
              </a:rPr>
              <a:t>的方式从</a:t>
            </a:r>
            <a:r>
              <a:rPr lang="en-US" altLang="zh-CN" sz="1800" kern="100">
                <a:latin typeface="Consolas" panose="020B0609020204030204" pitchFamily="49" charset="0"/>
                <a:ea typeface="宋体" panose="02010600030101010101" pitchFamily="2" charset="-122"/>
                <a:cs typeface="Times New Roman" panose="02020603050405020304" pitchFamily="18" charset="0"/>
              </a:rPr>
              <a:t>NameNode</a:t>
            </a:r>
            <a:r>
              <a:rPr lang="zh-CN" altLang="en-US" sz="1800" kern="100">
                <a:latin typeface="Consolas" panose="020B0609020204030204" pitchFamily="49" charset="0"/>
                <a:ea typeface="宋体" panose="02010600030101010101" pitchFamily="2" charset="-122"/>
                <a:cs typeface="Times New Roman" panose="02020603050405020304" pitchFamily="18" charset="0"/>
              </a:rPr>
              <a:t>下载</a:t>
            </a:r>
            <a:r>
              <a:rPr lang="en-US" altLang="zh-CN" sz="1800" kern="100">
                <a:latin typeface="Consolas" panose="020B0609020204030204" pitchFamily="49" charset="0"/>
                <a:ea typeface="宋体" panose="02010600030101010101" pitchFamily="2" charset="-122"/>
                <a:cs typeface="Times New Roman" panose="02020603050405020304" pitchFamily="18" charset="0"/>
              </a:rPr>
              <a:t>fsimage</a:t>
            </a:r>
            <a:r>
              <a:rPr lang="zh-CN" altLang="en-US" sz="1800" kern="100">
                <a:latin typeface="Consolas" panose="020B0609020204030204" pitchFamily="49" charset="0"/>
                <a:ea typeface="宋体" panose="02010600030101010101" pitchFamily="2" charset="-122"/>
                <a:cs typeface="Times New Roman" panose="02020603050405020304" pitchFamily="18" charset="0"/>
              </a:rPr>
              <a:t>和</a:t>
            </a:r>
            <a:r>
              <a:rPr lang="en-US" altLang="zh-CN" sz="1800" kern="100">
                <a:latin typeface="Consolas" panose="020B0609020204030204" pitchFamily="49" charset="0"/>
                <a:ea typeface="宋体" panose="02010600030101010101" pitchFamily="2" charset="-122"/>
                <a:cs typeface="Times New Roman" panose="02020603050405020304" pitchFamily="18" charset="0"/>
              </a:rPr>
              <a:t>edits</a:t>
            </a:r>
            <a:r>
              <a:rPr lang="zh-CN" altLang="en-US" sz="1800" kern="100">
                <a:latin typeface="Consolas" panose="020B0609020204030204" pitchFamily="49" charset="0"/>
                <a:ea typeface="宋体" panose="02010600030101010101" pitchFamily="2" charset="-122"/>
                <a:cs typeface="Times New Roman" panose="02020603050405020304" pitchFamily="18" charset="0"/>
              </a:rPr>
              <a:t>文件到本地</a:t>
            </a:r>
            <a:r>
              <a:rPr lang="zh-CN" altLang="en-US" sz="1800" kern="100">
                <a:latin typeface="宋体" panose="02010600030101010101" pitchFamily="2" charset="-122"/>
                <a:ea typeface="宋体" panose="02010600030101010101" pitchFamily="2" charset="-122"/>
                <a:cs typeface="Times New Roman" panose="02020603050405020304" pitchFamily="18" charset="0"/>
              </a:rPr>
              <a:t>。</a:t>
            </a:r>
          </a:p>
        </p:txBody>
      </p:sp>
      <p:pic>
        <p:nvPicPr>
          <p:cNvPr id="5" name="图片 4"/>
          <p:cNvPicPr>
            <a:picLocks noChangeAspect="1"/>
          </p:cNvPicPr>
          <p:nvPr/>
        </p:nvPicPr>
        <p:blipFill>
          <a:blip r:embed="rId3"/>
          <a:stretch>
            <a:fillRect/>
          </a:stretch>
        </p:blipFill>
        <p:spPr>
          <a:xfrm>
            <a:off x="5856921" y="0"/>
            <a:ext cx="6335079" cy="6858000"/>
          </a:xfrm>
          <a:prstGeom prst="rect">
            <a:avLst/>
          </a:prstGeom>
          <a:noFill/>
          <a:ln w="9525">
            <a:noFill/>
          </a:ln>
        </p:spPr>
      </p:pic>
      <p:cxnSp>
        <p:nvCxnSpPr>
          <p:cNvPr id="4" name="直接箭头连接符 3"/>
          <p:cNvCxnSpPr/>
          <p:nvPr/>
        </p:nvCxnSpPr>
        <p:spPr>
          <a:xfrm>
            <a:off x="6750596" y="1165223"/>
            <a:ext cx="0" cy="148561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6750596" y="1165223"/>
            <a:ext cx="546131" cy="45114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8186851" y="1165222"/>
            <a:ext cx="2822894" cy="133783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211127" y="1708727"/>
            <a:ext cx="1634837" cy="794328"/>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70490" y="276000"/>
            <a:ext cx="4592955"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架构 </a:t>
            </a:r>
            <a:r>
              <a:rPr lang="en-US" altLang="zh-CN" sz="2135">
                <a:solidFill>
                  <a:srgbClr val="27506E"/>
                </a:solidFill>
                <a:latin typeface="方正兰亭黑_GBK"/>
                <a:ea typeface="方正兰亭黑_GBK"/>
              </a:rPr>
              <a:t>- SecondaryNameNode</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6775940" y="1246763"/>
            <a:ext cx="4775200" cy="4061368"/>
          </a:xfrm>
          <a:prstGeom prst="rect">
            <a:avLst/>
          </a:prstGeom>
        </p:spPr>
        <p:txBody>
          <a:bodyPr wrap="square">
            <a:spAutoFit/>
          </a:bodyPr>
          <a:lstStyle/>
          <a:p>
            <a:pPr algn="just">
              <a:lnSpc>
                <a:spcPct val="150000"/>
              </a:lnSpc>
            </a:pPr>
            <a:r>
              <a:rPr lang="zh-CN" altLang="en-US" sz="2400" kern="100">
                <a:latin typeface="微软雅黑" panose="020B0503020204020204" pitchFamily="34" charset="-122"/>
                <a:ea typeface="微软雅黑" panose="020B0503020204020204" pitchFamily="34" charset="-122"/>
                <a:cs typeface="Times New Roman" panose="02020603050405020304" pitchFamily="18" charset="0"/>
              </a:rPr>
              <a:t>工作流程如下：</a:t>
            </a:r>
            <a:endParaRPr lang="en-US" altLang="zh-CN" sz="2400" kern="10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endParaRPr lang="zh-CN" altLang="en-US" sz="2400" kern="10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US" altLang="zh-CN" sz="1800" kern="100">
                <a:latin typeface="宋体" panose="02010600030101010101" pitchFamily="2" charset="-122"/>
                <a:ea typeface="宋体" panose="02010600030101010101" pitchFamily="2" charset="-122"/>
                <a:cs typeface="Times New Roman" panose="02020603050405020304" pitchFamily="18" charset="0"/>
              </a:rPr>
              <a:t>3</a:t>
            </a:r>
            <a:r>
              <a:rPr lang="zh-CN" altLang="en-US" sz="1800" kern="100">
                <a:latin typeface="宋体" panose="02010600030101010101" pitchFamily="2" charset="-122"/>
                <a:ea typeface="宋体" panose="02010600030101010101" pitchFamily="2" charset="-122"/>
                <a:cs typeface="Times New Roman" panose="02020603050405020304" pitchFamily="18" charset="0"/>
              </a:rPr>
              <a:t>、</a:t>
            </a:r>
            <a:r>
              <a:rPr lang="en-US" altLang="zh-CN" sz="1800" kern="100">
                <a:latin typeface="Calibri" panose="020F0502020204030204" pitchFamily="34" charset="0"/>
                <a:ea typeface="宋体" panose="02010600030101010101" pitchFamily="2" charset="-122"/>
                <a:cs typeface="Times New Roman" panose="02020603050405020304" pitchFamily="18" charset="0"/>
              </a:rPr>
              <a:t>SecondaryNameNode</a:t>
            </a:r>
            <a:r>
              <a:rPr lang="zh-CN" altLang="en-US" sz="1800" kern="100">
                <a:latin typeface="宋体" panose="02010600030101010101" pitchFamily="2" charset="-122"/>
                <a:ea typeface="宋体" panose="02010600030101010101" pitchFamily="2" charset="-122"/>
                <a:cs typeface="Times New Roman" panose="02020603050405020304" pitchFamily="18" charset="0"/>
              </a:rPr>
              <a:t>将</a:t>
            </a:r>
            <a:r>
              <a:rPr lang="en-US" altLang="zh-CN" sz="1800" kern="100">
                <a:latin typeface="Calibri" panose="020F0502020204030204" pitchFamily="34" charset="0"/>
                <a:ea typeface="宋体" panose="02010600030101010101" pitchFamily="2" charset="-122"/>
                <a:cs typeface="Times New Roman" panose="02020603050405020304" pitchFamily="18" charset="0"/>
              </a:rPr>
              <a:t>fsimage</a:t>
            </a:r>
            <a:r>
              <a:rPr lang="zh-CN" altLang="en-US" sz="1800" kern="100">
                <a:latin typeface="宋体" panose="02010600030101010101" pitchFamily="2" charset="-122"/>
                <a:ea typeface="宋体" panose="02010600030101010101" pitchFamily="2" charset="-122"/>
                <a:cs typeface="Times New Roman" panose="02020603050405020304" pitchFamily="18" charset="0"/>
              </a:rPr>
              <a:t>加载到自己的内存，并根据</a:t>
            </a:r>
            <a:r>
              <a:rPr lang="en-US" altLang="zh-CN" sz="1800" kern="100">
                <a:latin typeface="Calibri" panose="020F0502020204030204" pitchFamily="34" charset="0"/>
                <a:ea typeface="宋体" panose="02010600030101010101" pitchFamily="2" charset="-122"/>
                <a:cs typeface="Times New Roman" panose="02020603050405020304" pitchFamily="18" charset="0"/>
              </a:rPr>
              <a:t>edits log</a:t>
            </a:r>
            <a:r>
              <a:rPr lang="zh-CN" altLang="en-US" sz="1800" kern="100">
                <a:latin typeface="宋体" panose="02010600030101010101" pitchFamily="2" charset="-122"/>
                <a:ea typeface="宋体" panose="02010600030101010101" pitchFamily="2" charset="-122"/>
                <a:cs typeface="Times New Roman" panose="02020603050405020304" pitchFamily="18" charset="0"/>
              </a:rPr>
              <a:t>更新内存中的</a:t>
            </a:r>
            <a:r>
              <a:rPr lang="en-US" altLang="zh-CN" sz="1800" kern="100">
                <a:latin typeface="Calibri" panose="020F0502020204030204" pitchFamily="34" charset="0"/>
                <a:ea typeface="宋体" panose="02010600030101010101" pitchFamily="2" charset="-122"/>
                <a:cs typeface="Times New Roman" panose="02020603050405020304" pitchFamily="18" charset="0"/>
              </a:rPr>
              <a:t>fsimage</a:t>
            </a:r>
            <a:r>
              <a:rPr lang="zh-CN" altLang="en-US" sz="1800" kern="100">
                <a:latin typeface="宋体" panose="02010600030101010101" pitchFamily="2" charset="-122"/>
                <a:ea typeface="宋体" panose="02010600030101010101" pitchFamily="2" charset="-122"/>
                <a:cs typeface="Times New Roman" panose="02020603050405020304" pitchFamily="18" charset="0"/>
              </a:rPr>
              <a:t>信息，然后将更新完毕之后的</a:t>
            </a:r>
            <a:r>
              <a:rPr lang="en-US" altLang="zh-CN" sz="1800" kern="100">
                <a:latin typeface="Calibri" panose="020F0502020204030204" pitchFamily="34" charset="0"/>
                <a:ea typeface="宋体" panose="02010600030101010101" pitchFamily="2" charset="-122"/>
                <a:cs typeface="Times New Roman" panose="02020603050405020304" pitchFamily="18" charset="0"/>
              </a:rPr>
              <a:t>fsimage</a:t>
            </a:r>
            <a:r>
              <a:rPr lang="zh-CN" altLang="en-US" sz="1800" kern="100">
                <a:latin typeface="宋体" panose="02010600030101010101" pitchFamily="2" charset="-122"/>
                <a:ea typeface="宋体" panose="02010600030101010101" pitchFamily="2" charset="-122"/>
                <a:cs typeface="Times New Roman" panose="02020603050405020304" pitchFamily="18" charset="0"/>
              </a:rPr>
              <a:t>写到磁盘上。</a:t>
            </a:r>
            <a:endParaRPr lang="zh-CN" altLang="en-US" sz="1800" kern="100">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en-US" altLang="zh-CN" sz="1800" kern="100">
                <a:latin typeface="宋体" panose="02010600030101010101" pitchFamily="2" charset="-122"/>
                <a:ea typeface="宋体" panose="02010600030101010101" pitchFamily="2" charset="-122"/>
                <a:cs typeface="Times New Roman" panose="02020603050405020304" pitchFamily="18" charset="0"/>
              </a:rPr>
              <a:t>4</a:t>
            </a:r>
            <a:r>
              <a:rPr lang="zh-CN" altLang="en-US" sz="1800" kern="100">
                <a:latin typeface="宋体" panose="02010600030101010101" pitchFamily="2" charset="-122"/>
                <a:ea typeface="宋体" panose="02010600030101010101" pitchFamily="2" charset="-122"/>
                <a:cs typeface="Times New Roman" panose="02020603050405020304" pitchFamily="18" charset="0"/>
              </a:rPr>
              <a:t>、</a:t>
            </a:r>
            <a:r>
              <a:rPr lang="en-US" altLang="zh-CN" sz="1800" kern="100">
                <a:latin typeface="Calibri" panose="020F0502020204030204" pitchFamily="34" charset="0"/>
                <a:ea typeface="宋体" panose="02010600030101010101" pitchFamily="2" charset="-122"/>
                <a:cs typeface="Times New Roman" panose="02020603050405020304" pitchFamily="18" charset="0"/>
              </a:rPr>
              <a:t>SecondaryNameNode</a:t>
            </a:r>
            <a:r>
              <a:rPr lang="zh-CN" altLang="en-US" sz="1800" kern="100">
                <a:latin typeface="宋体" panose="02010600030101010101" pitchFamily="2" charset="-122"/>
                <a:ea typeface="宋体" panose="02010600030101010101" pitchFamily="2" charset="-122"/>
                <a:cs typeface="Times New Roman" panose="02020603050405020304" pitchFamily="18" charset="0"/>
              </a:rPr>
              <a:t>通过</a:t>
            </a:r>
            <a:r>
              <a:rPr lang="en-US" altLang="zh-CN" sz="1800" kern="100">
                <a:latin typeface="Calibri" panose="020F0502020204030204" pitchFamily="34" charset="0"/>
                <a:ea typeface="宋体" panose="02010600030101010101" pitchFamily="2" charset="-122"/>
                <a:cs typeface="Times New Roman" panose="02020603050405020304" pitchFamily="18" charset="0"/>
              </a:rPr>
              <a:t>HTTP PUT</a:t>
            </a:r>
            <a:r>
              <a:rPr lang="zh-CN" altLang="en-US" sz="1800" kern="100">
                <a:latin typeface="宋体" panose="02010600030101010101" pitchFamily="2" charset="-122"/>
                <a:ea typeface="宋体" panose="02010600030101010101" pitchFamily="2" charset="-122"/>
                <a:cs typeface="Times New Roman" panose="02020603050405020304" pitchFamily="18" charset="0"/>
              </a:rPr>
              <a:t>将新的</a:t>
            </a:r>
            <a:r>
              <a:rPr lang="en-US" altLang="zh-CN" sz="1800" kern="100">
                <a:latin typeface="Calibri" panose="020F0502020204030204" pitchFamily="34" charset="0"/>
                <a:ea typeface="宋体" panose="02010600030101010101" pitchFamily="2" charset="-122"/>
                <a:cs typeface="Times New Roman" panose="02020603050405020304" pitchFamily="18" charset="0"/>
              </a:rPr>
              <a:t>fsimage</a:t>
            </a:r>
            <a:r>
              <a:rPr lang="zh-CN" altLang="en-US" sz="1800" kern="100">
                <a:latin typeface="宋体" panose="02010600030101010101" pitchFamily="2" charset="-122"/>
                <a:ea typeface="宋体" panose="02010600030101010101" pitchFamily="2" charset="-122"/>
                <a:cs typeface="Times New Roman" panose="02020603050405020304" pitchFamily="18" charset="0"/>
              </a:rPr>
              <a:t>文件发送到</a:t>
            </a:r>
            <a:r>
              <a:rPr lang="en-US" altLang="zh-CN" sz="1800" kern="100">
                <a:latin typeface="Calibri" panose="020F0502020204030204" pitchFamily="34" charset="0"/>
                <a:ea typeface="宋体" panose="02010600030101010101" pitchFamily="2" charset="-122"/>
                <a:cs typeface="Times New Roman" panose="02020603050405020304" pitchFamily="18" charset="0"/>
              </a:rPr>
              <a:t>NameNode</a:t>
            </a:r>
            <a:r>
              <a:rPr lang="zh-CN" altLang="en-US" sz="1800" kern="100">
                <a:latin typeface="宋体" panose="02010600030101010101" pitchFamily="2" charset="-122"/>
                <a:ea typeface="宋体" panose="02010600030101010101" pitchFamily="2" charset="-122"/>
                <a:cs typeface="Times New Roman" panose="02020603050405020304" pitchFamily="18" charset="0"/>
              </a:rPr>
              <a:t>，</a:t>
            </a:r>
            <a:r>
              <a:rPr lang="en-US" altLang="zh-CN" sz="1800" kern="100">
                <a:latin typeface="Calibri" panose="020F0502020204030204" pitchFamily="34" charset="0"/>
                <a:ea typeface="宋体" panose="02010600030101010101" pitchFamily="2" charset="-122"/>
                <a:cs typeface="Times New Roman" panose="02020603050405020304" pitchFamily="18" charset="0"/>
              </a:rPr>
              <a:t>NameNode</a:t>
            </a:r>
            <a:r>
              <a:rPr lang="zh-CN" altLang="en-US" sz="1800" kern="100">
                <a:latin typeface="宋体" panose="02010600030101010101" pitchFamily="2" charset="-122"/>
                <a:ea typeface="宋体" panose="02010600030101010101" pitchFamily="2" charset="-122"/>
                <a:cs typeface="Times New Roman" panose="02020603050405020304" pitchFamily="18" charset="0"/>
              </a:rPr>
              <a:t>将该文件保存为</a:t>
            </a:r>
            <a:r>
              <a:rPr lang="en-US" altLang="zh-CN" sz="1800" kern="100">
                <a:latin typeface="Calibri" panose="020F0502020204030204" pitchFamily="34" charset="0"/>
                <a:ea typeface="宋体" panose="02010600030101010101" pitchFamily="2" charset="-122"/>
                <a:cs typeface="Times New Roman" panose="02020603050405020304" pitchFamily="18" charset="0"/>
              </a:rPr>
              <a:t>.ckpt</a:t>
            </a:r>
            <a:r>
              <a:rPr lang="zh-CN" altLang="en-US" sz="1800" kern="100">
                <a:latin typeface="宋体" panose="02010600030101010101" pitchFamily="2" charset="-122"/>
                <a:ea typeface="宋体" panose="02010600030101010101" pitchFamily="2" charset="-122"/>
                <a:cs typeface="Times New Roman" panose="02020603050405020304" pitchFamily="18" charset="0"/>
              </a:rPr>
              <a:t>的临时文件备用。</a:t>
            </a:r>
            <a:endParaRPr lang="zh-CN" altLang="en-US" sz="1800" kern="100">
              <a:latin typeface="Calibri" panose="020F0502020204030204" pitchFamily="34"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0" y="0"/>
            <a:ext cx="6335079" cy="6858000"/>
          </a:xfrm>
          <a:prstGeom prst="rect">
            <a:avLst/>
          </a:prstGeom>
          <a:noFill/>
          <a:ln w="9525">
            <a:noFill/>
          </a:ln>
        </p:spPr>
      </p:pic>
      <p:cxnSp>
        <p:nvCxnSpPr>
          <p:cNvPr id="6" name="直接箭头连接符 5"/>
          <p:cNvCxnSpPr/>
          <p:nvPr/>
        </p:nvCxnSpPr>
        <p:spPr>
          <a:xfrm>
            <a:off x="4525818" y="3112654"/>
            <a:ext cx="147782" cy="4710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flipH="1">
            <a:off x="5329382" y="3112654"/>
            <a:ext cx="188278" cy="471055"/>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flipH="1">
            <a:off x="2540000" y="4137890"/>
            <a:ext cx="1921163" cy="76661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70490" y="276000"/>
            <a:ext cx="4592955"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架构 </a:t>
            </a:r>
            <a:r>
              <a:rPr lang="en-US" altLang="zh-CN" sz="2135">
                <a:solidFill>
                  <a:srgbClr val="27506E"/>
                </a:solidFill>
                <a:latin typeface="方正兰亭黑_GBK"/>
                <a:ea typeface="方正兰亭黑_GBK"/>
              </a:rPr>
              <a:t>- SecondaryNameNode</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560708" y="1116583"/>
            <a:ext cx="6899078" cy="4891211"/>
          </a:xfrm>
          <a:prstGeom prst="rect">
            <a:avLst/>
          </a:prstGeom>
        </p:spPr>
        <p:txBody>
          <a:bodyPr wrap="square">
            <a:spAutoFit/>
          </a:bodyPr>
          <a:lstStyle/>
          <a:p>
            <a:pPr algn="just">
              <a:lnSpc>
                <a:spcPct val="150000"/>
              </a:lnSpc>
            </a:pPr>
            <a:r>
              <a:rPr lang="zh-CN" altLang="en-US" sz="2400" kern="100">
                <a:latin typeface="微软雅黑" panose="020B0503020204020204" pitchFamily="34" charset="-122"/>
                <a:ea typeface="微软雅黑" panose="020B0503020204020204" pitchFamily="34" charset="-122"/>
                <a:cs typeface="Times New Roman" panose="02020603050405020304" pitchFamily="18" charset="0"/>
              </a:rPr>
              <a:t>工作流程如下：</a:t>
            </a:r>
            <a:endParaRPr lang="en-US" altLang="zh-CN" sz="2400" kern="10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endParaRPr lang="zh-CN" altLang="en-US" sz="2400" kern="10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pPr>
            <a:r>
              <a:rPr lang="en-US" altLang="zh-CN" sz="1800" kern="100">
                <a:latin typeface="Consolas" panose="020B0609020204030204" pitchFamily="49" charset="0"/>
                <a:ea typeface="宋体" panose="02010600030101010101" pitchFamily="2" charset="-122"/>
                <a:cs typeface="Times New Roman" panose="02020603050405020304" pitchFamily="18" charset="0"/>
              </a:rPr>
              <a:t>5</a:t>
            </a:r>
            <a:r>
              <a:rPr lang="zh-CN" altLang="en-US" sz="1800" kern="100">
                <a:latin typeface="Consolas" panose="020B0609020204030204" pitchFamily="49" charset="0"/>
                <a:ea typeface="宋体" panose="02010600030101010101" pitchFamily="2" charset="-122"/>
                <a:cs typeface="Times New Roman" panose="02020603050405020304" pitchFamily="18" charset="0"/>
              </a:rPr>
              <a:t>、</a:t>
            </a:r>
            <a:r>
              <a:rPr lang="en-US" altLang="zh-CN" sz="1800" kern="100">
                <a:latin typeface="Consolas" panose="020B0609020204030204" pitchFamily="49" charset="0"/>
                <a:ea typeface="宋体" panose="02010600030101010101" pitchFamily="2" charset="-122"/>
                <a:cs typeface="Times New Roman" panose="02020603050405020304" pitchFamily="18" charset="0"/>
              </a:rPr>
              <a:t>NameNode</a:t>
            </a:r>
            <a:r>
              <a:rPr lang="zh-CN" altLang="en-US" sz="1800" kern="100">
                <a:latin typeface="Consolas" panose="020B0609020204030204" pitchFamily="49" charset="0"/>
                <a:ea typeface="宋体" panose="02010600030101010101" pitchFamily="2" charset="-122"/>
                <a:cs typeface="Times New Roman" panose="02020603050405020304" pitchFamily="18" charset="0"/>
              </a:rPr>
              <a:t>重命名该临时文件并准备使用。此时</a:t>
            </a:r>
            <a:r>
              <a:rPr lang="en-US" altLang="zh-CN" sz="1800" kern="100">
                <a:latin typeface="Consolas" panose="020B0609020204030204" pitchFamily="49" charset="0"/>
                <a:ea typeface="宋体" panose="02010600030101010101" pitchFamily="2" charset="-122"/>
                <a:cs typeface="Times New Roman" panose="02020603050405020304" pitchFamily="18" charset="0"/>
              </a:rPr>
              <a:t>NameNode</a:t>
            </a:r>
            <a:r>
              <a:rPr lang="zh-CN" altLang="en-US" sz="1800" kern="100">
                <a:latin typeface="Consolas" panose="020B0609020204030204" pitchFamily="49" charset="0"/>
                <a:ea typeface="宋体" panose="02010600030101010101" pitchFamily="2" charset="-122"/>
                <a:cs typeface="Times New Roman" panose="02020603050405020304" pitchFamily="18" charset="0"/>
              </a:rPr>
              <a:t>拥有一个新的</a:t>
            </a:r>
            <a:r>
              <a:rPr lang="en-US" altLang="zh-CN" sz="1800" kern="100">
                <a:latin typeface="Consolas" panose="020B0609020204030204" pitchFamily="49" charset="0"/>
                <a:ea typeface="宋体" panose="02010600030101010101" pitchFamily="2" charset="-122"/>
                <a:cs typeface="Times New Roman" panose="02020603050405020304" pitchFamily="18" charset="0"/>
              </a:rPr>
              <a:t>fsimage</a:t>
            </a:r>
            <a:r>
              <a:rPr lang="zh-CN" altLang="en-US" sz="1800" kern="100">
                <a:latin typeface="Consolas" panose="020B0609020204030204" pitchFamily="49" charset="0"/>
                <a:ea typeface="宋体" panose="02010600030101010101" pitchFamily="2" charset="-122"/>
                <a:cs typeface="Times New Roman" panose="02020603050405020304" pitchFamily="18" charset="0"/>
              </a:rPr>
              <a:t>文件和一个新的很小的</a:t>
            </a:r>
            <a:r>
              <a:rPr lang="en-US" altLang="zh-CN" sz="1800" kern="100">
                <a:latin typeface="Consolas" panose="020B0609020204030204" pitchFamily="49" charset="0"/>
                <a:ea typeface="宋体" panose="02010600030101010101" pitchFamily="2" charset="-122"/>
                <a:cs typeface="Times New Roman" panose="02020603050405020304" pitchFamily="18" charset="0"/>
              </a:rPr>
              <a:t>edits log</a:t>
            </a:r>
            <a:r>
              <a:rPr lang="zh-CN" altLang="en-US" sz="1800" kern="100">
                <a:latin typeface="Consolas" panose="020B0609020204030204" pitchFamily="49" charset="0"/>
                <a:ea typeface="宋体" panose="02010600030101010101" pitchFamily="2" charset="-122"/>
                <a:cs typeface="Times New Roman" panose="02020603050405020304" pitchFamily="18" charset="0"/>
              </a:rPr>
              <a:t>文件（可能不是空的，因为在</a:t>
            </a:r>
            <a:r>
              <a:rPr lang="en-US" altLang="zh-CN" sz="1800" kern="100">
                <a:latin typeface="Consolas" panose="020B0609020204030204" pitchFamily="49" charset="0"/>
                <a:ea typeface="宋体" panose="02010600030101010101" pitchFamily="2" charset="-122"/>
                <a:cs typeface="Times New Roman" panose="02020603050405020304" pitchFamily="18" charset="0"/>
              </a:rPr>
              <a:t>SecondaryNameNode</a:t>
            </a:r>
            <a:r>
              <a:rPr lang="zh-CN" altLang="en-US" sz="1800" kern="100">
                <a:latin typeface="Consolas" panose="020B0609020204030204" pitchFamily="49" charset="0"/>
                <a:ea typeface="宋体" panose="02010600030101010101" pitchFamily="2" charset="-122"/>
                <a:cs typeface="Times New Roman" panose="02020603050405020304" pitchFamily="18" charset="0"/>
              </a:rPr>
              <a:t>合并期间可能对元数据进行了读写操作）。管理员也可以将</a:t>
            </a:r>
            <a:r>
              <a:rPr lang="en-US" altLang="zh-CN" sz="1800" kern="100">
                <a:latin typeface="Consolas" panose="020B0609020204030204" pitchFamily="49" charset="0"/>
                <a:ea typeface="宋体" panose="02010600030101010101" pitchFamily="2" charset="-122"/>
                <a:cs typeface="Times New Roman" panose="02020603050405020304" pitchFamily="18" charset="0"/>
              </a:rPr>
              <a:t>NameNode</a:t>
            </a:r>
            <a:r>
              <a:rPr lang="zh-CN" altLang="en-US" sz="1800" kern="100">
                <a:latin typeface="Consolas" panose="020B0609020204030204" pitchFamily="49" charset="0"/>
                <a:ea typeface="宋体" panose="02010600030101010101" pitchFamily="2" charset="-122"/>
                <a:cs typeface="Times New Roman" panose="02020603050405020304" pitchFamily="18" charset="0"/>
              </a:rPr>
              <a:t>置于</a:t>
            </a:r>
            <a:r>
              <a:rPr lang="en-US" altLang="zh-CN" sz="1800" kern="100">
                <a:latin typeface="Consolas" panose="020B0609020204030204" pitchFamily="49" charset="0"/>
                <a:ea typeface="宋体" panose="02010600030101010101" pitchFamily="2" charset="-122"/>
                <a:cs typeface="Times New Roman" panose="02020603050405020304" pitchFamily="18" charset="0"/>
              </a:rPr>
              <a:t>safemode</a:t>
            </a:r>
            <a:r>
              <a:rPr lang="zh-CN" altLang="en-US" sz="1800" kern="100">
                <a:latin typeface="Consolas" panose="020B0609020204030204" pitchFamily="49" charset="0"/>
                <a:ea typeface="宋体" panose="02010600030101010101" pitchFamily="2" charset="-122"/>
                <a:cs typeface="Times New Roman" panose="02020603050405020304" pitchFamily="18" charset="0"/>
              </a:rPr>
              <a:t>，通过</a:t>
            </a:r>
            <a:r>
              <a:rPr lang="en-US" altLang="zh-CN" sz="1800" kern="100">
                <a:latin typeface="Consolas" panose="020B0609020204030204" pitchFamily="49" charset="0"/>
                <a:ea typeface="宋体" panose="02010600030101010101" pitchFamily="2" charset="-122"/>
                <a:cs typeface="Times New Roman" panose="02020603050405020304" pitchFamily="18" charset="0"/>
              </a:rPr>
              <a:t>hdfs dfsadmin -saveNamespace</a:t>
            </a:r>
            <a:r>
              <a:rPr lang="zh-CN" altLang="en-US" sz="1800" kern="100">
                <a:latin typeface="Consolas" panose="020B0609020204030204" pitchFamily="49" charset="0"/>
                <a:ea typeface="宋体" panose="02010600030101010101" pitchFamily="2" charset="-122"/>
                <a:cs typeface="Times New Roman" panose="02020603050405020304" pitchFamily="18" charset="0"/>
              </a:rPr>
              <a:t>命令来进行</a:t>
            </a:r>
            <a:r>
              <a:rPr lang="en-US" altLang="zh-CN" sz="1800" kern="100">
                <a:latin typeface="Consolas" panose="020B0609020204030204" pitchFamily="49" charset="0"/>
                <a:ea typeface="宋体" panose="02010600030101010101" pitchFamily="2" charset="-122"/>
                <a:cs typeface="Times New Roman" panose="02020603050405020304" pitchFamily="18" charset="0"/>
              </a:rPr>
              <a:t>edits log</a:t>
            </a:r>
            <a:r>
              <a:rPr lang="zh-CN" altLang="en-US" sz="1800" kern="100">
                <a:latin typeface="Consolas" panose="020B0609020204030204" pitchFamily="49" charset="0"/>
                <a:ea typeface="宋体" panose="02010600030101010101" pitchFamily="2" charset="-122"/>
                <a:cs typeface="Times New Roman" panose="02020603050405020304" pitchFamily="18" charset="0"/>
              </a:rPr>
              <a:t>和</a:t>
            </a:r>
            <a:r>
              <a:rPr lang="en-US" altLang="zh-CN" sz="1800" kern="100">
                <a:latin typeface="Consolas" panose="020B0609020204030204" pitchFamily="49" charset="0"/>
                <a:ea typeface="宋体" panose="02010600030101010101" pitchFamily="2" charset="-122"/>
                <a:cs typeface="Times New Roman" panose="02020603050405020304" pitchFamily="18" charset="0"/>
              </a:rPr>
              <a:t>fsimage</a:t>
            </a:r>
            <a:r>
              <a:rPr lang="zh-CN" altLang="en-US" sz="1800" kern="100">
                <a:latin typeface="Consolas" panose="020B0609020204030204" pitchFamily="49" charset="0"/>
                <a:ea typeface="宋体" panose="02010600030101010101" pitchFamily="2" charset="-122"/>
                <a:cs typeface="Times New Roman" panose="02020603050405020304" pitchFamily="18" charset="0"/>
              </a:rPr>
              <a:t>的合并。</a:t>
            </a:r>
          </a:p>
          <a:p>
            <a:pPr algn="just">
              <a:lnSpc>
                <a:spcPct val="150000"/>
              </a:lnSpc>
            </a:pPr>
            <a:r>
              <a:rPr lang="zh-CN" altLang="en-US" sz="1800" kern="100">
                <a:latin typeface="Consolas" panose="020B0609020204030204" pitchFamily="49" charset="0"/>
                <a:ea typeface="宋体" panose="02010600030101010101" pitchFamily="2" charset="-122"/>
                <a:cs typeface="Times New Roman" panose="02020603050405020304" pitchFamily="18" charset="0"/>
              </a:rPr>
              <a:t> </a:t>
            </a:r>
          </a:p>
          <a:p>
            <a:pPr algn="just">
              <a:lnSpc>
                <a:spcPct val="150000"/>
              </a:lnSpc>
            </a:pPr>
            <a:r>
              <a:rPr lang="en-US" altLang="zh-CN" sz="1800" b="1" kern="100">
                <a:solidFill>
                  <a:srgbClr val="FF0000"/>
                </a:solidFill>
                <a:latin typeface="Consolas" panose="020B0609020204030204" pitchFamily="49" charset="0"/>
                <a:ea typeface="宋体" panose="02010600030101010101" pitchFamily="2" charset="-122"/>
                <a:cs typeface="Times New Roman" panose="02020603050405020304" pitchFamily="18" charset="0"/>
              </a:rPr>
              <a:t>SecondaryNameNode</a:t>
            </a:r>
            <a:r>
              <a:rPr lang="zh-CN" altLang="en-US" sz="1800" b="1" kern="100">
                <a:solidFill>
                  <a:srgbClr val="FF0000"/>
                </a:solidFill>
                <a:latin typeface="Consolas" panose="020B0609020204030204" pitchFamily="49" charset="0"/>
                <a:ea typeface="宋体" panose="02010600030101010101" pitchFamily="2" charset="-122"/>
                <a:cs typeface="Times New Roman" panose="02020603050405020304" pitchFamily="18" charset="0"/>
              </a:rPr>
              <a:t>要和</a:t>
            </a:r>
            <a:r>
              <a:rPr lang="en-US" altLang="zh-CN" sz="1800" b="1" kern="100">
                <a:solidFill>
                  <a:srgbClr val="FF0000"/>
                </a:solidFill>
                <a:latin typeface="Consolas" panose="020B0609020204030204" pitchFamily="49" charset="0"/>
                <a:ea typeface="宋体" panose="02010600030101010101" pitchFamily="2" charset="-122"/>
                <a:cs typeface="Times New Roman" panose="02020603050405020304" pitchFamily="18" charset="0"/>
              </a:rPr>
              <a:t>NameNode</a:t>
            </a:r>
            <a:r>
              <a:rPr lang="zh-CN" altLang="en-US" sz="1800" b="1" kern="100">
                <a:solidFill>
                  <a:srgbClr val="FF0000"/>
                </a:solidFill>
                <a:latin typeface="Consolas" panose="020B0609020204030204" pitchFamily="49" charset="0"/>
                <a:ea typeface="宋体" panose="02010600030101010101" pitchFamily="2" charset="-122"/>
                <a:cs typeface="Times New Roman" panose="02020603050405020304" pitchFamily="18" charset="0"/>
              </a:rPr>
              <a:t>拥有相同的内存。</a:t>
            </a:r>
            <a:endParaRPr lang="en-US" altLang="zh-CN" sz="1800" b="1" kern="100">
              <a:solidFill>
                <a:srgbClr val="FF0000"/>
              </a:solidFill>
              <a:latin typeface="Consolas" panose="020B0609020204030204" pitchFamily="49" charset="0"/>
              <a:ea typeface="宋体" panose="02010600030101010101" pitchFamily="2" charset="-122"/>
              <a:cs typeface="Times New Roman" panose="02020603050405020304" pitchFamily="18" charset="0"/>
            </a:endParaRPr>
          </a:p>
          <a:p>
            <a:pPr algn="just">
              <a:lnSpc>
                <a:spcPct val="150000"/>
              </a:lnSpc>
            </a:pPr>
            <a:r>
              <a:rPr lang="zh-CN" altLang="en-US" sz="1800" b="1" kern="100">
                <a:solidFill>
                  <a:schemeClr val="accent4">
                    <a:lumMod val="75000"/>
                  </a:schemeClr>
                </a:solidFill>
                <a:latin typeface="Consolas" panose="020B0609020204030204" pitchFamily="49" charset="0"/>
                <a:ea typeface="宋体" panose="02010600030101010101" pitchFamily="2" charset="-122"/>
                <a:cs typeface="Times New Roman" panose="02020603050405020304" pitchFamily="18" charset="0"/>
              </a:rPr>
              <a:t>对大的集群，</a:t>
            </a:r>
            <a:r>
              <a:rPr lang="en-US" altLang="zh-CN" sz="1800" b="1" kern="100">
                <a:solidFill>
                  <a:schemeClr val="accent4">
                    <a:lumMod val="75000"/>
                  </a:schemeClr>
                </a:solidFill>
                <a:latin typeface="Consolas" panose="020B0609020204030204" pitchFamily="49" charset="0"/>
                <a:ea typeface="宋体" panose="02010600030101010101" pitchFamily="2" charset="-122"/>
                <a:cs typeface="Times New Roman" panose="02020603050405020304" pitchFamily="18" charset="0"/>
              </a:rPr>
              <a:t>SecondaryNameNode</a:t>
            </a:r>
            <a:r>
              <a:rPr lang="zh-CN" altLang="en-US" sz="1800" b="1" kern="100">
                <a:solidFill>
                  <a:schemeClr val="accent4">
                    <a:lumMod val="75000"/>
                  </a:schemeClr>
                </a:solidFill>
                <a:latin typeface="Consolas" panose="020B0609020204030204" pitchFamily="49" charset="0"/>
                <a:ea typeface="宋体" panose="02010600030101010101" pitchFamily="2" charset="-122"/>
                <a:cs typeface="Times New Roman" panose="02020603050405020304" pitchFamily="18" charset="0"/>
              </a:rPr>
              <a:t>运行于一台专用的物理主机。</a:t>
            </a:r>
            <a:endParaRPr lang="zh-CN" altLang="en-US" sz="1800" b="1" kern="100">
              <a:solidFill>
                <a:schemeClr val="accent4">
                  <a:lumMod val="75000"/>
                </a:schemeClr>
              </a:solidFill>
              <a:effectLst/>
              <a:latin typeface="Consolas" panose="020B0609020204030204" pitchFamily="49" charset="0"/>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7745047" y="0"/>
            <a:ext cx="4446954" cy="6857999"/>
          </a:xfrm>
          <a:prstGeom prst="rect">
            <a:avLst/>
          </a:prstGeom>
          <a:noFill/>
          <a:ln w="9525">
            <a:noFill/>
          </a:ln>
        </p:spPr>
      </p:pic>
      <p:sp>
        <p:nvSpPr>
          <p:cNvPr id="3" name="矩形 2"/>
          <p:cNvSpPr/>
          <p:nvPr/>
        </p:nvSpPr>
        <p:spPr>
          <a:xfrm>
            <a:off x="7854462" y="2485293"/>
            <a:ext cx="1094153" cy="94370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8772769" y="5849815"/>
            <a:ext cx="853879" cy="8323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a:off x="9199708" y="5347854"/>
            <a:ext cx="0" cy="58189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70490" y="276000"/>
            <a:ext cx="4592955"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架构 </a:t>
            </a:r>
            <a:r>
              <a:rPr lang="en-US" altLang="zh-CN" sz="2135">
                <a:solidFill>
                  <a:srgbClr val="27506E"/>
                </a:solidFill>
                <a:latin typeface="方正兰亭黑_GBK"/>
                <a:ea typeface="方正兰亭黑_GBK"/>
              </a:rPr>
              <a:t>- SecondaryNameNode</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927628" y="1369522"/>
            <a:ext cx="8323385" cy="4661535"/>
          </a:xfrm>
          <a:prstGeom prst="rect">
            <a:avLst/>
          </a:prstGeom>
        </p:spPr>
        <p:txBody>
          <a:bodyPr wrap="square">
            <a:spAutoFit/>
          </a:bodyPr>
          <a:lstStyle/>
          <a:p>
            <a:pPr algn="just">
              <a:lnSpc>
                <a:spcPct val="150000"/>
              </a:lnSpc>
            </a:pPr>
            <a:r>
              <a:rPr lang="zh-CN" altLang="en-US" sz="1800" kern="100" dirty="0">
                <a:latin typeface="Consolas" panose="020B0609020204030204" pitchFamily="49" charset="0"/>
                <a:ea typeface="宋体" panose="02010600030101010101" pitchFamily="2" charset="-122"/>
                <a:cs typeface="Times New Roman" panose="02020603050405020304" pitchFamily="18" charset="0"/>
              </a:rPr>
              <a:t>对于创建检查点（</a:t>
            </a:r>
            <a:r>
              <a:rPr lang="en-US" altLang="zh-CN" sz="1800" kern="100" dirty="0">
                <a:latin typeface="Consolas" panose="020B0609020204030204" pitchFamily="49" charset="0"/>
                <a:ea typeface="宋体" panose="02010600030101010101" pitchFamily="2" charset="-122"/>
                <a:cs typeface="Times New Roman" panose="02020603050405020304" pitchFamily="18" charset="0"/>
              </a:rPr>
              <a:t>checkpoint</a:t>
            </a:r>
            <a:r>
              <a:rPr lang="zh-CN" altLang="en-US" sz="1800" kern="100" dirty="0">
                <a:latin typeface="Consolas" panose="020B0609020204030204" pitchFamily="49" charset="0"/>
                <a:ea typeface="宋体" panose="02010600030101010101" pitchFamily="2" charset="-122"/>
                <a:cs typeface="Times New Roman" panose="02020603050405020304" pitchFamily="18" charset="0"/>
              </a:rPr>
              <a:t>）的过程，有三个参数进行配置：</a:t>
            </a:r>
          </a:p>
          <a:p>
            <a:pPr algn="just">
              <a:lnSpc>
                <a:spcPct val="150000"/>
              </a:lnSpc>
            </a:pPr>
            <a:endParaRPr lang="en-US" altLang="zh-CN" sz="1800" kern="100" dirty="0">
              <a:latin typeface="Consolas" panose="020B0609020204030204" pitchFamily="49" charset="0"/>
              <a:ea typeface="宋体" panose="02010600030101010101" pitchFamily="2" charset="-122"/>
              <a:cs typeface="Times New Roman" panose="02020603050405020304" pitchFamily="18" charset="0"/>
            </a:endParaRPr>
          </a:p>
          <a:p>
            <a:pPr algn="just">
              <a:lnSpc>
                <a:spcPct val="150000"/>
              </a:lnSpc>
            </a:pPr>
            <a:r>
              <a:rPr lang="en-US" altLang="zh-CN" sz="1800" kern="100" dirty="0">
                <a:latin typeface="Consolas" panose="020B0609020204030204" pitchFamily="49" charset="0"/>
                <a:ea typeface="宋体" panose="02010600030101010101" pitchFamily="2" charset="-122"/>
                <a:cs typeface="Times New Roman" panose="02020603050405020304" pitchFamily="18" charset="0"/>
              </a:rPr>
              <a:t>1</a:t>
            </a:r>
            <a:r>
              <a:rPr lang="zh-CN" altLang="en-US" sz="1800" kern="100" dirty="0">
                <a:latin typeface="Consolas" panose="020B0609020204030204" pitchFamily="49" charset="0"/>
                <a:ea typeface="宋体" panose="02010600030101010101" pitchFamily="2" charset="-122"/>
                <a:cs typeface="Times New Roman" panose="02020603050405020304" pitchFamily="18" charset="0"/>
              </a:rPr>
              <a:t>、默认情况下，</a:t>
            </a:r>
            <a:r>
              <a:rPr lang="en-US" altLang="zh-CN" sz="1800" kern="100" dirty="0" err="1">
                <a:latin typeface="Consolas" panose="020B0609020204030204" pitchFamily="49" charset="0"/>
                <a:ea typeface="宋体" panose="02010600030101010101" pitchFamily="2" charset="-122"/>
                <a:cs typeface="Times New Roman" panose="02020603050405020304" pitchFamily="18" charset="0"/>
              </a:rPr>
              <a:t>SecondaryNameNode</a:t>
            </a:r>
            <a:r>
              <a:rPr lang="zh-CN" altLang="en-US" sz="1800" kern="100" dirty="0">
                <a:latin typeface="Consolas" panose="020B0609020204030204" pitchFamily="49" charset="0"/>
                <a:ea typeface="宋体" panose="02010600030101010101" pitchFamily="2" charset="-122"/>
                <a:cs typeface="Times New Roman" panose="02020603050405020304" pitchFamily="18" charset="0"/>
              </a:rPr>
              <a:t>每个小时进行一次</a:t>
            </a:r>
            <a:r>
              <a:rPr lang="en-US" altLang="zh-CN" sz="1800" kern="100" dirty="0">
                <a:latin typeface="Consolas" panose="020B0609020204030204" pitchFamily="49" charset="0"/>
                <a:ea typeface="宋体" panose="02010600030101010101" pitchFamily="2" charset="-122"/>
                <a:cs typeface="Times New Roman" panose="02020603050405020304" pitchFamily="18" charset="0"/>
              </a:rPr>
              <a:t>checkpoint</a:t>
            </a:r>
            <a:r>
              <a:rPr lang="zh-CN" altLang="en-US" sz="1800" kern="100" dirty="0">
                <a:latin typeface="Consolas" panose="020B0609020204030204" pitchFamily="49" charset="0"/>
                <a:ea typeface="宋体" panose="02010600030101010101" pitchFamily="2" charset="-122"/>
                <a:cs typeface="Times New Roman" panose="02020603050405020304" pitchFamily="18" charset="0"/>
              </a:rPr>
              <a:t>合并</a:t>
            </a:r>
          </a:p>
          <a:p>
            <a:pPr algn="just">
              <a:lnSpc>
                <a:spcPct val="150000"/>
              </a:lnSpc>
            </a:pPr>
            <a:r>
              <a:rPr lang="en-US" altLang="zh-CN" sz="1800" kern="100" dirty="0">
                <a:latin typeface="Consolas" panose="020B0609020204030204" pitchFamily="49" charset="0"/>
                <a:ea typeface="宋体" panose="02010600030101010101" pitchFamily="2" charset="-122"/>
                <a:cs typeface="Times New Roman" panose="02020603050405020304" pitchFamily="18" charset="0"/>
              </a:rPr>
              <a:t>	</a:t>
            </a:r>
            <a:r>
              <a:rPr lang="zh-CN" altLang="en-US" sz="1800" kern="100" dirty="0">
                <a:latin typeface="Consolas" panose="020B0609020204030204" pitchFamily="49" charset="0"/>
                <a:ea typeface="宋体" panose="02010600030101010101" pitchFamily="2" charset="-122"/>
                <a:cs typeface="Times New Roman" panose="02020603050405020304" pitchFamily="18" charset="0"/>
              </a:rPr>
              <a:t>由</a:t>
            </a:r>
            <a:r>
              <a:rPr lang="en-US" altLang="zh-CN" sz="1800" b="1" kern="100" dirty="0" err="1">
                <a:solidFill>
                  <a:srgbClr val="9D4B51"/>
                </a:solidFill>
                <a:latin typeface="Courier New" panose="02070309020205020404" charset="0"/>
                <a:ea typeface="宋体" panose="02010600030101010101" pitchFamily="2" charset="-122"/>
                <a:cs typeface="Courier New" panose="02070309020205020404" charset="0"/>
              </a:rPr>
              <a:t>dfs.namenode.checkpoint.period</a:t>
            </a:r>
            <a:r>
              <a:rPr lang="zh-CN" altLang="en-US" sz="1800" kern="100" dirty="0">
                <a:latin typeface="Consolas" panose="020B0609020204030204" pitchFamily="49" charset="0"/>
                <a:ea typeface="宋体" panose="02010600030101010101" pitchFamily="2" charset="-122"/>
                <a:cs typeface="Times New Roman" panose="02020603050405020304" pitchFamily="18" charset="0"/>
              </a:rPr>
              <a:t>设置，单位秒</a:t>
            </a:r>
          </a:p>
          <a:p>
            <a:pPr algn="just">
              <a:lnSpc>
                <a:spcPct val="150000"/>
              </a:lnSpc>
            </a:pPr>
            <a:endParaRPr lang="en-US" altLang="zh-CN" sz="1800" kern="100" dirty="0">
              <a:latin typeface="Consolas" panose="020B0609020204030204" pitchFamily="49" charset="0"/>
              <a:ea typeface="宋体" panose="02010600030101010101" pitchFamily="2" charset="-122"/>
              <a:cs typeface="Times New Roman" panose="02020603050405020304" pitchFamily="18" charset="0"/>
            </a:endParaRPr>
          </a:p>
          <a:p>
            <a:pPr algn="just">
              <a:lnSpc>
                <a:spcPct val="150000"/>
              </a:lnSpc>
            </a:pPr>
            <a:r>
              <a:rPr lang="en-US" altLang="zh-CN" sz="1800" kern="100" dirty="0">
                <a:latin typeface="Consolas" panose="020B0609020204030204" pitchFamily="49" charset="0"/>
                <a:ea typeface="宋体" panose="02010600030101010101" pitchFamily="2" charset="-122"/>
                <a:cs typeface="Times New Roman" panose="02020603050405020304" pitchFamily="18" charset="0"/>
              </a:rPr>
              <a:t>2</a:t>
            </a:r>
            <a:r>
              <a:rPr lang="zh-CN" altLang="en-US" sz="1800" kern="100" dirty="0">
                <a:latin typeface="Consolas" panose="020B0609020204030204" pitchFamily="49" charset="0"/>
                <a:ea typeface="宋体" panose="02010600030101010101" pitchFamily="2" charset="-122"/>
                <a:cs typeface="Times New Roman" panose="02020603050405020304" pitchFamily="18" charset="0"/>
              </a:rPr>
              <a:t>、在不足一小时的情况下，如果</a:t>
            </a:r>
            <a:r>
              <a:rPr lang="en-US" altLang="zh-CN" sz="1800" kern="100" dirty="0">
                <a:latin typeface="Consolas" panose="020B0609020204030204" pitchFamily="49" charset="0"/>
                <a:ea typeface="宋体" panose="02010600030101010101" pitchFamily="2" charset="-122"/>
                <a:cs typeface="Times New Roman" panose="02020603050405020304" pitchFamily="18" charset="0"/>
              </a:rPr>
              <a:t>edits log</a:t>
            </a:r>
            <a:r>
              <a:rPr lang="zh-CN" altLang="en-US" sz="1800" kern="100" dirty="0">
                <a:latin typeface="Consolas" panose="020B0609020204030204" pitchFamily="49" charset="0"/>
                <a:ea typeface="宋体" panose="02010600030101010101" pitchFamily="2" charset="-122"/>
                <a:cs typeface="Times New Roman" panose="02020603050405020304" pitchFamily="18" charset="0"/>
              </a:rPr>
              <a:t>存储的事务达到了</a:t>
            </a:r>
            <a:r>
              <a:rPr lang="en-US" altLang="zh-CN" sz="1800" kern="100" dirty="0">
                <a:latin typeface="Consolas" panose="020B0609020204030204" pitchFamily="49" charset="0"/>
                <a:ea typeface="宋体" panose="02010600030101010101" pitchFamily="2" charset="-122"/>
                <a:cs typeface="Times New Roman" panose="02020603050405020304" pitchFamily="18" charset="0"/>
              </a:rPr>
              <a:t>1000000</a:t>
            </a:r>
            <a:r>
              <a:rPr lang="zh-CN" altLang="en-US" sz="1800" kern="100" dirty="0">
                <a:latin typeface="Consolas" panose="020B0609020204030204" pitchFamily="49" charset="0"/>
                <a:ea typeface="宋体" panose="02010600030101010101" pitchFamily="2" charset="-122"/>
                <a:cs typeface="Times New Roman" panose="02020603050405020304" pitchFamily="18" charset="0"/>
              </a:rPr>
              <a:t>个</a:t>
            </a:r>
            <a:r>
              <a:rPr lang="zh-CN" altLang="en-US" sz="1800" kern="100" dirty="0">
                <a:latin typeface="Consolas" panose="020B0609020204030204" pitchFamily="49" charset="0"/>
                <a:ea typeface="宋体" panose="02010600030101010101" pitchFamily="2" charset="-122"/>
                <a:cs typeface="Times New Roman" panose="02020603050405020304" pitchFamily="18" charset="0"/>
                <a:sym typeface="+mn-ea"/>
              </a:rPr>
              <a:t>也进行一次</a:t>
            </a:r>
            <a:r>
              <a:rPr lang="en-US" altLang="zh-CN" sz="1800" kern="100" dirty="0">
                <a:latin typeface="Consolas" panose="020B0609020204030204" pitchFamily="49" charset="0"/>
                <a:ea typeface="宋体" panose="02010600030101010101" pitchFamily="2" charset="-122"/>
                <a:cs typeface="Times New Roman" panose="02020603050405020304" pitchFamily="18" charset="0"/>
                <a:sym typeface="+mn-ea"/>
              </a:rPr>
              <a:t>checkpoint</a:t>
            </a:r>
            <a:r>
              <a:rPr lang="zh-CN" altLang="en-US" sz="1800" kern="100" dirty="0">
                <a:latin typeface="Consolas" panose="020B0609020204030204" pitchFamily="49" charset="0"/>
                <a:ea typeface="宋体" panose="02010600030101010101" pitchFamily="2" charset="-122"/>
                <a:cs typeface="Times New Roman" panose="02020603050405020304" pitchFamily="18" charset="0"/>
                <a:sym typeface="+mn-ea"/>
              </a:rPr>
              <a:t>合并</a:t>
            </a:r>
            <a:endParaRPr lang="zh-CN" altLang="en-US" sz="1800" kern="100" dirty="0">
              <a:latin typeface="Consolas" panose="020B0609020204030204" pitchFamily="49" charset="0"/>
              <a:ea typeface="宋体" panose="02010600030101010101" pitchFamily="2" charset="-122"/>
              <a:cs typeface="Times New Roman" panose="02020603050405020304" pitchFamily="18" charset="0"/>
            </a:endParaRPr>
          </a:p>
          <a:p>
            <a:pPr algn="just">
              <a:lnSpc>
                <a:spcPct val="150000"/>
              </a:lnSpc>
            </a:pPr>
            <a:r>
              <a:rPr lang="en-US" altLang="zh-CN" sz="1800" kern="100" dirty="0">
                <a:latin typeface="Consolas" panose="020B0609020204030204" pitchFamily="49" charset="0"/>
                <a:ea typeface="宋体" panose="02010600030101010101" pitchFamily="2" charset="-122"/>
                <a:cs typeface="Times New Roman" panose="02020603050405020304" pitchFamily="18" charset="0"/>
              </a:rPr>
              <a:t>	</a:t>
            </a:r>
            <a:r>
              <a:rPr lang="zh-CN" altLang="en-US" sz="1800" kern="100" dirty="0">
                <a:latin typeface="Consolas" panose="020B0609020204030204" pitchFamily="49" charset="0"/>
                <a:ea typeface="宋体" panose="02010600030101010101" pitchFamily="2" charset="-122"/>
                <a:cs typeface="Times New Roman" panose="02020603050405020304" pitchFamily="18" charset="0"/>
              </a:rPr>
              <a:t>由</a:t>
            </a:r>
            <a:r>
              <a:rPr lang="en-US" altLang="zh-CN" sz="1800" b="1" kern="100" dirty="0" err="1">
                <a:solidFill>
                  <a:srgbClr val="9D4B51"/>
                </a:solidFill>
                <a:latin typeface="Courier New" panose="02070309020205020404" charset="0"/>
                <a:ea typeface="宋体" panose="02010600030101010101" pitchFamily="2" charset="-122"/>
                <a:cs typeface="Courier New" panose="02070309020205020404" charset="0"/>
              </a:rPr>
              <a:t>dfs.namenode.checkpoint.txns</a:t>
            </a:r>
            <a:r>
              <a:rPr lang="zh-CN" altLang="en-US" sz="1800" kern="100" dirty="0">
                <a:latin typeface="Consolas" panose="020B0609020204030204" pitchFamily="49" charset="0"/>
                <a:ea typeface="宋体" panose="02010600030101010101" pitchFamily="2" charset="-122"/>
                <a:cs typeface="Times New Roman" panose="02020603050405020304" pitchFamily="18" charset="0"/>
              </a:rPr>
              <a:t>设置事务数量</a:t>
            </a:r>
          </a:p>
          <a:p>
            <a:pPr algn="just">
              <a:lnSpc>
                <a:spcPct val="150000"/>
              </a:lnSpc>
            </a:pPr>
            <a:endParaRPr lang="en-US" altLang="zh-CN" sz="1800" kern="100" dirty="0">
              <a:latin typeface="Consolas" panose="020B0609020204030204" pitchFamily="49" charset="0"/>
              <a:ea typeface="宋体" panose="02010600030101010101" pitchFamily="2" charset="-122"/>
              <a:cs typeface="Times New Roman" panose="02020603050405020304" pitchFamily="18" charset="0"/>
            </a:endParaRPr>
          </a:p>
          <a:p>
            <a:pPr algn="just">
              <a:lnSpc>
                <a:spcPct val="150000"/>
              </a:lnSpc>
            </a:pPr>
            <a:r>
              <a:rPr lang="en-US" altLang="zh-CN" sz="1800" kern="100" dirty="0">
                <a:latin typeface="Consolas" panose="020B0609020204030204" pitchFamily="49" charset="0"/>
                <a:ea typeface="宋体" panose="02010600030101010101" pitchFamily="2" charset="-122"/>
                <a:cs typeface="Times New Roman" panose="02020603050405020304" pitchFamily="18" charset="0"/>
              </a:rPr>
              <a:t>3</a:t>
            </a:r>
            <a:r>
              <a:rPr lang="zh-CN" altLang="en-US" sz="1800" kern="100" dirty="0">
                <a:latin typeface="Consolas" panose="020B0609020204030204" pitchFamily="49" charset="0"/>
                <a:ea typeface="宋体" panose="02010600030101010101" pitchFamily="2" charset="-122"/>
                <a:cs typeface="Times New Roman" panose="02020603050405020304" pitchFamily="18" charset="0"/>
              </a:rPr>
              <a:t>、事务数量检查默认每分钟进行一次</a:t>
            </a:r>
          </a:p>
          <a:p>
            <a:pPr algn="just">
              <a:lnSpc>
                <a:spcPct val="150000"/>
              </a:lnSpc>
            </a:pPr>
            <a:r>
              <a:rPr lang="en-US" altLang="zh-CN" sz="1800" kern="100" dirty="0">
                <a:latin typeface="Consolas" panose="020B0609020204030204" pitchFamily="49" charset="0"/>
                <a:ea typeface="宋体" panose="02010600030101010101" pitchFamily="2" charset="-122"/>
                <a:cs typeface="Times New Roman" panose="02020603050405020304" pitchFamily="18" charset="0"/>
              </a:rPr>
              <a:t>	</a:t>
            </a:r>
            <a:r>
              <a:rPr lang="zh-CN" altLang="en-US" sz="1800" kern="100" dirty="0">
                <a:latin typeface="Consolas" panose="020B0609020204030204" pitchFamily="49" charset="0"/>
                <a:ea typeface="宋体" panose="02010600030101010101" pitchFamily="2" charset="-122"/>
                <a:cs typeface="Times New Roman" panose="02020603050405020304" pitchFamily="18" charset="0"/>
              </a:rPr>
              <a:t>由</a:t>
            </a:r>
            <a:r>
              <a:rPr lang="en-US" altLang="zh-CN" sz="1800" b="1" kern="100" dirty="0" err="1">
                <a:solidFill>
                  <a:srgbClr val="9D4B51"/>
                </a:solidFill>
                <a:latin typeface="Courier New" panose="02070309020205020404" charset="0"/>
                <a:ea typeface="宋体" panose="02010600030101010101" pitchFamily="2" charset="-122"/>
                <a:cs typeface="Courier New" panose="02070309020205020404" charset="0"/>
              </a:rPr>
              <a:t>dfs.namenode.checkpoint.check.period</a:t>
            </a:r>
            <a:r>
              <a:rPr lang="zh-CN" altLang="en-US" sz="1800" kern="100" dirty="0">
                <a:latin typeface="Consolas" panose="020B0609020204030204" pitchFamily="49" charset="0"/>
                <a:ea typeface="宋体" panose="02010600030101010101" pitchFamily="2" charset="-122"/>
                <a:cs typeface="Times New Roman" panose="02020603050405020304" pitchFamily="18" charset="0"/>
              </a:rPr>
              <a:t>设置，单位秒。</a:t>
            </a:r>
            <a:endParaRPr lang="zh-CN" altLang="en-US" sz="1800" kern="100" dirty="0">
              <a:effectLst/>
              <a:latin typeface="Consolas" panose="020B0609020204030204" pitchFamily="49" charset="0"/>
              <a:ea typeface="宋体" panose="02010600030101010101" pitchFamily="2" charset="-122"/>
              <a:cs typeface="Times New Roman" panose="02020603050405020304" pitchFamily="18" charset="0"/>
            </a:endParaRPr>
          </a:p>
        </p:txBody>
      </p:sp>
      <p:pic>
        <p:nvPicPr>
          <p:cNvPr id="3" name="图片 2" descr="timg"/>
          <p:cNvPicPr>
            <a:picLocks noChangeAspect="1"/>
          </p:cNvPicPr>
          <p:nvPr/>
        </p:nvPicPr>
        <p:blipFill>
          <a:blip r:embed="rId3"/>
          <a:stretch>
            <a:fillRect/>
          </a:stretch>
        </p:blipFill>
        <p:spPr>
          <a:xfrm>
            <a:off x="8585200" y="-2540"/>
            <a:ext cx="3604895" cy="18840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70490" y="276000"/>
            <a:ext cx="4592955"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架构 </a:t>
            </a:r>
            <a:r>
              <a:rPr lang="en-US" altLang="zh-CN" sz="2135">
                <a:solidFill>
                  <a:srgbClr val="27506E"/>
                </a:solidFill>
                <a:latin typeface="方正兰亭黑_GBK"/>
                <a:ea typeface="方正兰亭黑_GBK"/>
              </a:rPr>
              <a:t>- SecondaryNameNode</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988695" y="923925"/>
            <a:ext cx="5485130" cy="5908040"/>
          </a:xfrm>
          <a:prstGeom prst="rect">
            <a:avLst/>
          </a:prstGeom>
        </p:spPr>
        <p:txBody>
          <a:bodyPr wrap="square">
            <a:spAutoFit/>
          </a:bodyPr>
          <a:lstStyle/>
          <a:p>
            <a:pPr algn="just">
              <a:lnSpc>
                <a:spcPct val="150000"/>
              </a:lnSpc>
            </a:pPr>
            <a:r>
              <a:rPr lang="en-US" altLang="zh-CN" sz="1800" kern="100">
                <a:latin typeface="Calibri" panose="020F0502020204030204" pitchFamily="34" charset="0"/>
                <a:ea typeface="宋体" panose="02010600030101010101" pitchFamily="2" charset="-122"/>
                <a:cs typeface="Times New Roman" panose="02020603050405020304" pitchFamily="18" charset="0"/>
              </a:rPr>
              <a:t>1</a:t>
            </a:r>
            <a:r>
              <a:rPr lang="zh-CN" altLang="en-US" sz="1800" kern="100">
                <a:latin typeface="Calibri" panose="020F0502020204030204" pitchFamily="34" charset="0"/>
                <a:ea typeface="宋体" panose="02010600030101010101" pitchFamily="2" charset="-122"/>
                <a:cs typeface="Times New Roman" panose="02020603050405020304" pitchFamily="18" charset="0"/>
              </a:rPr>
              <a:t>、</a:t>
            </a:r>
            <a:r>
              <a:rPr lang="en-US" altLang="zh-CN" sz="1800" kern="100">
                <a:latin typeface="Calibri" panose="020F0502020204030204" pitchFamily="34" charset="0"/>
                <a:ea typeface="宋体" panose="02010600030101010101" pitchFamily="2" charset="-122"/>
                <a:cs typeface="Times New Roman" panose="02020603050405020304" pitchFamily="18" charset="0"/>
              </a:rPr>
              <a:t>SecondaryNameNode</a:t>
            </a:r>
            <a:r>
              <a:rPr lang="zh-CN" altLang="en-US" sz="1800" kern="100">
                <a:latin typeface="宋体" panose="02010600030101010101" pitchFamily="2" charset="-122"/>
                <a:ea typeface="宋体" panose="02010600030101010101" pitchFamily="2" charset="-122"/>
                <a:cs typeface="Times New Roman" panose="02020603050405020304" pitchFamily="18" charset="0"/>
              </a:rPr>
              <a:t>中</a:t>
            </a:r>
            <a:r>
              <a:rPr lang="en-US" altLang="zh-CN" sz="1800" kern="100">
                <a:latin typeface="Calibri" panose="020F0502020204030204" pitchFamily="34" charset="0"/>
                <a:ea typeface="宋体" panose="02010600030101010101" pitchFamily="2" charset="-122"/>
                <a:cs typeface="Times New Roman" panose="02020603050405020304" pitchFamily="18" charset="0"/>
              </a:rPr>
              <a:t>checkpoint</a:t>
            </a:r>
            <a:r>
              <a:rPr lang="zh-CN" altLang="en-US" sz="1800" kern="100">
                <a:latin typeface="宋体" panose="02010600030101010101" pitchFamily="2" charset="-122"/>
                <a:ea typeface="宋体" panose="02010600030101010101" pitchFamily="2" charset="-122"/>
                <a:cs typeface="Times New Roman" panose="02020603050405020304" pitchFamily="18" charset="0"/>
              </a:rPr>
              <a:t>目录布局（</a:t>
            </a:r>
            <a:r>
              <a:rPr lang="en-US" altLang="zh-CN" sz="1800" b="1" kern="100">
                <a:solidFill>
                  <a:srgbClr val="9D4B51"/>
                </a:solidFill>
                <a:latin typeface="Courier New" panose="02070309020205020404" charset="0"/>
                <a:ea typeface="宋体" panose="02010600030101010101" pitchFamily="2" charset="-122"/>
                <a:cs typeface="Courier New" panose="02070309020205020404" charset="0"/>
              </a:rPr>
              <a:t>dfs.namenode.checkpoint.dir</a:t>
            </a:r>
            <a:r>
              <a:rPr lang="zh-CN" altLang="en-US" sz="1800" kern="100">
                <a:latin typeface="宋体" panose="02010600030101010101" pitchFamily="2" charset="-122"/>
                <a:ea typeface="宋体" panose="02010600030101010101" pitchFamily="2" charset="-122"/>
                <a:cs typeface="Times New Roman" panose="02020603050405020304" pitchFamily="18" charset="0"/>
              </a:rPr>
              <a:t>）和</a:t>
            </a:r>
            <a:r>
              <a:rPr lang="en-US" altLang="zh-CN" sz="1800" kern="100">
                <a:latin typeface="Calibri" panose="020F0502020204030204" pitchFamily="34" charset="0"/>
                <a:ea typeface="宋体" panose="02010600030101010101" pitchFamily="2" charset="-122"/>
                <a:cs typeface="Times New Roman" panose="02020603050405020304" pitchFamily="18" charset="0"/>
              </a:rPr>
              <a:t>NameNode</a:t>
            </a:r>
            <a:r>
              <a:rPr lang="zh-CN" altLang="en-US" sz="1800" kern="100">
                <a:latin typeface="宋体" panose="02010600030101010101" pitchFamily="2" charset="-122"/>
                <a:ea typeface="宋体" panose="02010600030101010101" pitchFamily="2" charset="-122"/>
                <a:cs typeface="Times New Roman" panose="02020603050405020304" pitchFamily="18" charset="0"/>
              </a:rPr>
              <a:t>中的一样。</a:t>
            </a:r>
          </a:p>
          <a:p>
            <a:pPr algn="just">
              <a:lnSpc>
                <a:spcPct val="150000"/>
              </a:lnSpc>
            </a:pPr>
            <a:endParaRPr lang="zh-CN" altLang="en-US" sz="1800" kern="10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en-US" altLang="zh-CN" sz="1800" kern="100">
                <a:latin typeface="宋体" panose="02010600030101010101" pitchFamily="2" charset="-122"/>
                <a:ea typeface="宋体" panose="02010600030101010101" pitchFamily="2" charset="-122"/>
                <a:cs typeface="Times New Roman" panose="02020603050405020304" pitchFamily="18" charset="0"/>
              </a:rPr>
              <a:t>2</a:t>
            </a:r>
            <a:r>
              <a:rPr lang="zh-CN" altLang="en-US" sz="1800" kern="100">
                <a:latin typeface="宋体" panose="02010600030101010101" pitchFamily="2" charset="-122"/>
                <a:ea typeface="宋体" panose="02010600030101010101" pitchFamily="2" charset="-122"/>
                <a:cs typeface="Times New Roman" panose="02020603050405020304" pitchFamily="18" charset="0"/>
              </a:rPr>
              <a:t>、如果</a:t>
            </a:r>
            <a:r>
              <a:rPr lang="en-US" altLang="zh-CN" sz="1800" kern="100">
                <a:latin typeface="Calibri" panose="020F0502020204030204" pitchFamily="34" charset="0"/>
                <a:ea typeface="宋体" panose="02010600030101010101" pitchFamily="2" charset="-122"/>
                <a:cs typeface="Times New Roman" panose="02020603050405020304" pitchFamily="18" charset="0"/>
              </a:rPr>
              <a:t>NameNode</a:t>
            </a:r>
            <a:r>
              <a:rPr lang="zh-CN" altLang="en-US" sz="1800" kern="100">
                <a:latin typeface="宋体" panose="02010600030101010101" pitchFamily="2" charset="-122"/>
                <a:ea typeface="宋体" panose="02010600030101010101" pitchFamily="2" charset="-122"/>
                <a:cs typeface="Times New Roman" panose="02020603050405020304" pitchFamily="18" charset="0"/>
              </a:rPr>
              <a:t>完全坏掉（没有备用机，也没有</a:t>
            </a:r>
            <a:r>
              <a:rPr lang="en-US" altLang="zh-CN" sz="1800" kern="100">
                <a:latin typeface="Calibri" panose="020F0502020204030204" pitchFamily="34" charset="0"/>
                <a:ea typeface="宋体" panose="02010600030101010101" pitchFamily="2" charset="-122"/>
                <a:cs typeface="Times New Roman" panose="02020603050405020304" pitchFamily="18" charset="0"/>
              </a:rPr>
              <a:t>NFS</a:t>
            </a:r>
            <a:r>
              <a:rPr lang="zh-CN" altLang="en-US" sz="1800" kern="100">
                <a:latin typeface="宋体" panose="02010600030101010101" pitchFamily="2" charset="-122"/>
                <a:ea typeface="宋体" panose="02010600030101010101" pitchFamily="2" charset="-122"/>
                <a:cs typeface="Times New Roman" panose="02020603050405020304" pitchFamily="18" charset="0"/>
              </a:rPr>
              <a:t>），可以快速地从</a:t>
            </a:r>
            <a:r>
              <a:rPr lang="en-US" altLang="zh-CN" sz="1800" kern="100">
                <a:latin typeface="Calibri" panose="020F0502020204030204" pitchFamily="34" charset="0"/>
                <a:ea typeface="宋体" panose="02010600030101010101" pitchFamily="2" charset="-122"/>
                <a:cs typeface="Times New Roman" panose="02020603050405020304" pitchFamily="18" charset="0"/>
              </a:rPr>
              <a:t>SecondaryNameNode</a:t>
            </a:r>
            <a:r>
              <a:rPr lang="zh-CN" altLang="en-US" sz="1800" kern="100">
                <a:latin typeface="宋体" panose="02010600030101010101" pitchFamily="2" charset="-122"/>
                <a:ea typeface="宋体" panose="02010600030101010101" pitchFamily="2" charset="-122"/>
                <a:cs typeface="Times New Roman" panose="02020603050405020304" pitchFamily="18" charset="0"/>
              </a:rPr>
              <a:t>恢复。</a:t>
            </a:r>
          </a:p>
          <a:p>
            <a:pPr algn="just">
              <a:lnSpc>
                <a:spcPct val="150000"/>
              </a:lnSpc>
            </a:pPr>
            <a:endParaRPr lang="zh-CN" altLang="en-US" sz="1800" kern="100">
              <a:latin typeface="宋体"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en-US" altLang="zh-CN" sz="1800" kern="100">
                <a:latin typeface="宋体" panose="02010600030101010101" pitchFamily="2" charset="-122"/>
                <a:ea typeface="宋体" panose="02010600030101010101" pitchFamily="2" charset="-122"/>
                <a:cs typeface="Times New Roman" panose="02020603050405020304" pitchFamily="18" charset="0"/>
              </a:rPr>
              <a:t>3</a:t>
            </a:r>
            <a:r>
              <a:rPr lang="zh-CN" altLang="en-US" sz="1800" kern="100">
                <a:latin typeface="宋体" panose="02010600030101010101" pitchFamily="2" charset="-122"/>
                <a:ea typeface="宋体" panose="02010600030101010101" pitchFamily="2" charset="-122"/>
                <a:cs typeface="Times New Roman" panose="02020603050405020304" pitchFamily="18" charset="0"/>
              </a:rPr>
              <a:t>、</a:t>
            </a:r>
            <a:r>
              <a:rPr lang="zh-CN" altLang="en-US" sz="1800" kern="100">
                <a:latin typeface="Calibri" panose="020F0502020204030204" pitchFamily="34" charset="0"/>
                <a:ea typeface="宋体" panose="02010600030101010101" pitchFamily="2" charset="-122"/>
                <a:cs typeface="Times New Roman" panose="02020603050405020304" pitchFamily="18" charset="0"/>
              </a:rPr>
              <a:t>如果</a:t>
            </a:r>
            <a:r>
              <a:rPr lang="en-US" altLang="zh-CN" sz="1800" kern="100">
                <a:latin typeface="Calibri" panose="020F0502020204030204" pitchFamily="34" charset="0"/>
                <a:ea typeface="宋体" panose="02010600030101010101" pitchFamily="2" charset="-122"/>
                <a:cs typeface="Times New Roman" panose="02020603050405020304" pitchFamily="18" charset="0"/>
              </a:rPr>
              <a:t>SecondaryNameNode</a:t>
            </a:r>
            <a:r>
              <a:rPr lang="zh-CN" altLang="en-US" sz="1800" kern="100">
                <a:latin typeface="宋体" panose="02010600030101010101" pitchFamily="2" charset="-122"/>
                <a:ea typeface="宋体" panose="02010600030101010101" pitchFamily="2" charset="-122"/>
                <a:cs typeface="Times New Roman" panose="02020603050405020304" pitchFamily="18" charset="0"/>
              </a:rPr>
              <a:t>直接接手</a:t>
            </a:r>
            <a:r>
              <a:rPr lang="en-US" altLang="zh-CN" sz="1800" kern="100">
                <a:latin typeface="Calibri" panose="020F0502020204030204" pitchFamily="34" charset="0"/>
                <a:ea typeface="宋体" panose="02010600030101010101" pitchFamily="2" charset="-122"/>
                <a:cs typeface="Times New Roman" panose="02020603050405020304" pitchFamily="18" charset="0"/>
              </a:rPr>
              <a:t>NameNode</a:t>
            </a:r>
            <a:r>
              <a:rPr lang="zh-CN" altLang="en-US" sz="1800" kern="100">
                <a:latin typeface="宋体" panose="02010600030101010101" pitchFamily="2" charset="-122"/>
                <a:ea typeface="宋体" panose="02010600030101010101" pitchFamily="2" charset="-122"/>
                <a:cs typeface="Times New Roman" panose="02020603050405020304" pitchFamily="18" charset="0"/>
              </a:rPr>
              <a:t>的工作，需要在启动</a:t>
            </a:r>
            <a:r>
              <a:rPr lang="en-US" altLang="zh-CN" sz="1800" kern="100">
                <a:latin typeface="Calibri" panose="020F0502020204030204" pitchFamily="34" charset="0"/>
                <a:ea typeface="宋体" panose="02010600030101010101" pitchFamily="2" charset="-122"/>
                <a:cs typeface="Times New Roman" panose="02020603050405020304" pitchFamily="18" charset="0"/>
              </a:rPr>
              <a:t>NameNode</a:t>
            </a:r>
            <a:r>
              <a:rPr lang="zh-CN" altLang="en-US" sz="1800" kern="100">
                <a:latin typeface="宋体" panose="02010600030101010101" pitchFamily="2" charset="-122"/>
                <a:ea typeface="宋体" panose="02010600030101010101" pitchFamily="2" charset="-122"/>
                <a:cs typeface="Times New Roman" panose="02020603050405020304" pitchFamily="18" charset="0"/>
              </a:rPr>
              <a:t>进程的时候添加</a:t>
            </a:r>
          </a:p>
          <a:p>
            <a:pPr algn="just">
              <a:lnSpc>
                <a:spcPct val="150000"/>
              </a:lnSpc>
            </a:pPr>
            <a:r>
              <a:rPr lang="en-US" altLang="zh-CN" sz="1800" b="1" kern="100">
                <a:solidFill>
                  <a:srgbClr val="9D4B51"/>
                </a:solidFill>
                <a:latin typeface="Courier New" panose="02070309020205020404" charset="0"/>
                <a:ea typeface="宋体" panose="02010600030101010101" pitchFamily="2" charset="-122"/>
                <a:cs typeface="Courier New" panose="02070309020205020404" charset="0"/>
              </a:rPr>
              <a:t>-importCheckpoint</a:t>
            </a:r>
            <a:r>
              <a:rPr lang="zh-CN" altLang="en-US" sz="1800" kern="100">
                <a:latin typeface="宋体" panose="02010600030101010101" pitchFamily="2" charset="-122"/>
                <a:ea typeface="宋体" panose="02010600030101010101" pitchFamily="2" charset="-122"/>
                <a:cs typeface="Times New Roman" panose="02020603050405020304" pitchFamily="18" charset="0"/>
              </a:rPr>
              <a:t>选项。</a:t>
            </a:r>
            <a:r>
              <a:rPr lang="zh-CN" altLang="en-US" sz="1800" kern="100">
                <a:latin typeface="Calibri" panose="020F0502020204030204" pitchFamily="34" charset="0"/>
                <a:ea typeface="宋体" panose="02010600030101010101" pitchFamily="2" charset="-122"/>
                <a:cs typeface="Times New Roman" panose="02020603050405020304" pitchFamily="18" charset="0"/>
              </a:rPr>
              <a:t>该</a:t>
            </a:r>
            <a:r>
              <a:rPr lang="zh-CN" altLang="en-US" sz="1800" kern="100">
                <a:latin typeface="宋体" panose="02010600030101010101" pitchFamily="2" charset="-122"/>
                <a:ea typeface="宋体" panose="02010600030101010101" pitchFamily="2" charset="-122"/>
                <a:cs typeface="Times New Roman" panose="02020603050405020304" pitchFamily="18" charset="0"/>
              </a:rPr>
              <a:t>选项会让</a:t>
            </a:r>
            <a:r>
              <a:rPr lang="en-US" altLang="zh-CN" sz="1800" kern="100">
                <a:latin typeface="Calibri" panose="020F0502020204030204" pitchFamily="34" charset="0"/>
                <a:ea typeface="宋体" panose="02010600030101010101" pitchFamily="2" charset="-122"/>
                <a:cs typeface="Times New Roman" panose="02020603050405020304" pitchFamily="18" charset="0"/>
              </a:rPr>
              <a:t>NameNode</a:t>
            </a:r>
            <a:r>
              <a:rPr lang="zh-CN" altLang="en-US" sz="1800" kern="100">
                <a:latin typeface="宋体" panose="02010600030101010101" pitchFamily="2" charset="-122"/>
                <a:ea typeface="宋体" panose="02010600030101010101" pitchFamily="2" charset="-122"/>
                <a:cs typeface="Times New Roman" panose="02020603050405020304" pitchFamily="18" charset="0"/>
              </a:rPr>
              <a:t>从由</a:t>
            </a:r>
            <a:r>
              <a:rPr lang="en-US" altLang="zh-CN" sz="1800" b="1" kern="100">
                <a:solidFill>
                  <a:srgbClr val="9D4B51"/>
                </a:solidFill>
                <a:latin typeface="Courier New" panose="02070309020205020404" charset="0"/>
                <a:ea typeface="宋体" panose="02010600030101010101" pitchFamily="2" charset="-122"/>
                <a:cs typeface="Courier New" panose="02070309020205020404" charset="0"/>
              </a:rPr>
              <a:t>dfs.namenode.checkpoint.dir</a:t>
            </a:r>
            <a:r>
              <a:rPr lang="zh-CN" altLang="en-US" sz="1800" kern="100">
                <a:latin typeface="宋体" panose="02010600030101010101" pitchFamily="2" charset="-122"/>
                <a:ea typeface="宋体" panose="02010600030101010101" pitchFamily="2" charset="-122"/>
                <a:cs typeface="Times New Roman" panose="02020603050405020304" pitchFamily="18" charset="0"/>
              </a:rPr>
              <a:t>属性定义的路径中加载最新的</a:t>
            </a:r>
            <a:r>
              <a:rPr lang="en-US" altLang="zh-CN" sz="1800" kern="100">
                <a:latin typeface="Calibri" panose="020F0502020204030204" pitchFamily="34" charset="0"/>
                <a:ea typeface="宋体" panose="02010600030101010101" pitchFamily="2" charset="-122"/>
                <a:cs typeface="Times New Roman" panose="02020603050405020304" pitchFamily="18" charset="0"/>
              </a:rPr>
              <a:t>checkpoint</a:t>
            </a:r>
            <a:r>
              <a:rPr lang="zh-CN" altLang="en-US" sz="1800" kern="100">
                <a:latin typeface="宋体" panose="02010600030101010101" pitchFamily="2" charset="-122"/>
                <a:ea typeface="宋体" panose="02010600030101010101" pitchFamily="2" charset="-122"/>
                <a:cs typeface="Times New Roman" panose="02020603050405020304" pitchFamily="18" charset="0"/>
              </a:rPr>
              <a:t>数据，但是为了防止元数据的覆盖，要求</a:t>
            </a:r>
            <a:r>
              <a:rPr lang="en-US" altLang="zh-CN" sz="1800" b="1" kern="100">
                <a:solidFill>
                  <a:srgbClr val="9D4B51"/>
                </a:solidFill>
                <a:latin typeface="Courier New" panose="02070309020205020404" charset="0"/>
                <a:ea typeface="宋体" panose="02010600030101010101" pitchFamily="2" charset="-122"/>
                <a:cs typeface="Courier New" panose="02070309020205020404" charset="0"/>
              </a:rPr>
              <a:t>dfs.namenode.name.dir</a:t>
            </a:r>
            <a:r>
              <a:rPr lang="zh-CN" altLang="en-US" sz="1800" kern="100">
                <a:latin typeface="宋体" panose="02010600030101010101" pitchFamily="2" charset="-122"/>
                <a:ea typeface="宋体" panose="02010600030101010101" pitchFamily="2" charset="-122"/>
                <a:cs typeface="Times New Roman" panose="02020603050405020304" pitchFamily="18" charset="0"/>
              </a:rPr>
              <a:t>定义的目录中没有内容。</a:t>
            </a:r>
            <a:endParaRPr lang="zh-CN" altLang="en-US" sz="1800" kern="100">
              <a:effectLst/>
              <a:latin typeface="Calibri" panose="020F0502020204030204" pitchFamily="34" charset="0"/>
              <a:ea typeface="宋体" panose="02010600030101010101" pitchFamily="2" charset="-122"/>
              <a:cs typeface="Times New Roman" panose="02020603050405020304" pitchFamily="18" charset="0"/>
            </a:endParaRPr>
          </a:p>
        </p:txBody>
      </p:sp>
      <p:pic>
        <p:nvPicPr>
          <p:cNvPr id="5" name="Picture 2" descr="C:\Users\jzf20\AppData\Local\Temp\ksohtml\wps13F9.tm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0505" y="2229485"/>
            <a:ext cx="5461000" cy="28600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64963" y="244885"/>
            <a:ext cx="3049905"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架构 </a:t>
            </a:r>
            <a:r>
              <a:rPr lang="en-US" altLang="zh-CN" sz="2135">
                <a:solidFill>
                  <a:srgbClr val="27506E"/>
                </a:solidFill>
                <a:latin typeface="方正兰亭黑_GBK"/>
                <a:ea typeface="方正兰亭黑_GBK"/>
              </a:rPr>
              <a:t>- DataNode</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322070" y="1216025"/>
            <a:ext cx="4023360" cy="645160"/>
          </a:xfrm>
          <a:prstGeom prst="rect">
            <a:avLst/>
          </a:prstGeom>
        </p:spPr>
        <p:txBody>
          <a:bodyPr wrap="square">
            <a:spAutoFit/>
          </a:bodyPr>
          <a:lstStyle/>
          <a:p>
            <a:pPr algn="just"/>
            <a:r>
              <a:rPr lang="en-US" altLang="zh-CN" sz="1800" kern="100">
                <a:latin typeface="Calibri" panose="020F0502020204030204" pitchFamily="34" charset="0"/>
                <a:ea typeface="宋体" panose="02010600030101010101" pitchFamily="2" charset="-122"/>
                <a:cs typeface="Times New Roman" panose="02020603050405020304" pitchFamily="18" charset="0"/>
              </a:rPr>
              <a:t>DataNode</a:t>
            </a:r>
            <a:r>
              <a:rPr lang="zh-CN" altLang="en-US" sz="1800" kern="100">
                <a:latin typeface="宋体" panose="02010600030101010101" pitchFamily="2" charset="-122"/>
                <a:ea typeface="宋体" panose="02010600030101010101" pitchFamily="2" charset="-122"/>
                <a:cs typeface="Times New Roman" panose="02020603050405020304" pitchFamily="18" charset="0"/>
              </a:rPr>
              <a:t>不需要显式地格式化</a:t>
            </a:r>
            <a:r>
              <a:rPr lang="en-US" altLang="zh-CN" sz="1800" kern="100">
                <a:latin typeface="宋体" panose="02010600030101010101" pitchFamily="2" charset="-122"/>
                <a:ea typeface="宋体" panose="02010600030101010101" pitchFamily="2" charset="-122"/>
                <a:cs typeface="Times New Roman" panose="02020603050405020304" pitchFamily="18" charset="0"/>
              </a:rPr>
              <a:t>;</a:t>
            </a:r>
          </a:p>
          <a:p>
            <a:pPr algn="just"/>
            <a:r>
              <a:rPr lang="zh-CN" altLang="en-US" sz="1800" kern="100">
                <a:latin typeface="宋体" panose="02010600030101010101" pitchFamily="2" charset="-122"/>
                <a:ea typeface="宋体" panose="02010600030101010101" pitchFamily="2" charset="-122"/>
                <a:cs typeface="Times New Roman" panose="02020603050405020304" pitchFamily="18" charset="0"/>
              </a:rPr>
              <a:t>关键文件和目录结构如下：</a:t>
            </a:r>
            <a:endParaRPr lang="zh-CN" altLang="en-US" sz="1800" kern="100">
              <a:effectLst/>
              <a:latin typeface="宋体" panose="02010600030101010101" pitchFamily="2" charset="-122"/>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810895" y="2355850"/>
            <a:ext cx="5045710" cy="3560445"/>
          </a:xfrm>
          <a:prstGeom prst="rect">
            <a:avLst/>
          </a:prstGeom>
          <a:noFill/>
          <a:ln w="9525">
            <a:noFill/>
          </a:ln>
        </p:spPr>
      </p:pic>
      <p:sp>
        <p:nvSpPr>
          <p:cNvPr id="3" name="矩形 2"/>
          <p:cNvSpPr/>
          <p:nvPr/>
        </p:nvSpPr>
        <p:spPr>
          <a:xfrm>
            <a:off x="6471920" y="953135"/>
            <a:ext cx="4317365" cy="5077460"/>
          </a:xfrm>
          <a:prstGeom prst="rect">
            <a:avLst/>
          </a:prstGeom>
        </p:spPr>
        <p:txBody>
          <a:bodyPr wrap="square">
            <a:spAutoFit/>
          </a:bodyPr>
          <a:lstStyle/>
          <a:p>
            <a:pPr algn="just" fontAlgn="auto">
              <a:lnSpc>
                <a:spcPct val="150000"/>
              </a:lnSpc>
            </a:pPr>
            <a:r>
              <a:rPr lang="en-US" altLang="zh-CN" sz="1800" kern="100">
                <a:latin typeface="Consolas" panose="020B0609020204030204" pitchFamily="49" charset="0"/>
                <a:ea typeface="宋体" panose="02010600030101010101" pitchFamily="2" charset="-122"/>
                <a:cs typeface="Consolas" panose="020B0609020204030204" pitchFamily="49" charset="0"/>
              </a:rPr>
              <a:t>1</a:t>
            </a:r>
            <a:r>
              <a:rPr lang="zh-CN" altLang="en-US" sz="1800" kern="100">
                <a:latin typeface="Consolas" panose="020B0609020204030204" pitchFamily="49" charset="0"/>
                <a:ea typeface="宋体" panose="02010600030101010101" pitchFamily="2" charset="-122"/>
                <a:cs typeface="Consolas" panose="020B0609020204030204" pitchFamily="49" charset="0"/>
              </a:rPr>
              <a:t>、</a:t>
            </a:r>
            <a:r>
              <a:rPr lang="en-US" altLang="zh-CN" sz="1800" kern="100">
                <a:latin typeface="Consolas" panose="020B0609020204030204" pitchFamily="49" charset="0"/>
                <a:ea typeface="宋体" panose="02010600030101010101" pitchFamily="2" charset="-122"/>
                <a:cs typeface="Consolas" panose="020B0609020204030204" pitchFamily="49" charset="0"/>
              </a:rPr>
              <a:t>HDFS</a:t>
            </a:r>
            <a:r>
              <a:rPr lang="zh-CN" altLang="en-US" sz="1800" kern="100">
                <a:latin typeface="Consolas" panose="020B0609020204030204" pitchFamily="49" charset="0"/>
                <a:ea typeface="宋体" panose="02010600030101010101" pitchFamily="2" charset="-122"/>
                <a:cs typeface="Consolas" panose="020B0609020204030204" pitchFamily="49" charset="0"/>
              </a:rPr>
              <a:t>块数据存储于</a:t>
            </a:r>
            <a:r>
              <a:rPr lang="en-US" altLang="zh-CN" sz="1800" kern="100">
                <a:latin typeface="Consolas" panose="020B0609020204030204" pitchFamily="49" charset="0"/>
                <a:ea typeface="宋体" panose="02010600030101010101" pitchFamily="2" charset="-122"/>
                <a:cs typeface="Consolas" panose="020B0609020204030204" pitchFamily="49" charset="0"/>
              </a:rPr>
              <a:t>blk_</a:t>
            </a:r>
            <a:r>
              <a:rPr lang="zh-CN" altLang="en-US" sz="1800" kern="100">
                <a:latin typeface="Consolas" panose="020B0609020204030204" pitchFamily="49" charset="0"/>
                <a:ea typeface="宋体" panose="02010600030101010101" pitchFamily="2" charset="-122"/>
                <a:cs typeface="Consolas" panose="020B0609020204030204" pitchFamily="49" charset="0"/>
              </a:rPr>
              <a:t>前缀的文件中，包含了被存储文件原始字节数据的一部分。</a:t>
            </a:r>
          </a:p>
          <a:p>
            <a:pPr algn="just" fontAlgn="auto">
              <a:lnSpc>
                <a:spcPct val="150000"/>
              </a:lnSpc>
            </a:pPr>
            <a:endParaRPr lang="zh-CN" altLang="en-US" sz="1800" kern="100">
              <a:latin typeface="Consolas" panose="020B0609020204030204" pitchFamily="49" charset="0"/>
              <a:ea typeface="宋体" panose="02010600030101010101" pitchFamily="2" charset="-122"/>
              <a:cs typeface="Consolas" panose="020B0609020204030204" pitchFamily="49" charset="0"/>
            </a:endParaRPr>
          </a:p>
          <a:p>
            <a:pPr algn="just" fontAlgn="auto">
              <a:lnSpc>
                <a:spcPct val="150000"/>
              </a:lnSpc>
            </a:pPr>
            <a:r>
              <a:rPr lang="en-US" altLang="zh-CN" sz="1800" kern="100">
                <a:latin typeface="Consolas" panose="020B0609020204030204" pitchFamily="49" charset="0"/>
                <a:ea typeface="宋体" panose="02010600030101010101" pitchFamily="2" charset="-122"/>
                <a:cs typeface="Consolas" panose="020B0609020204030204" pitchFamily="49" charset="0"/>
              </a:rPr>
              <a:t>2</a:t>
            </a:r>
            <a:r>
              <a:rPr lang="zh-CN" altLang="en-US" sz="1800" kern="100">
                <a:latin typeface="Consolas" panose="020B0609020204030204" pitchFamily="49" charset="0"/>
                <a:ea typeface="宋体" panose="02010600030101010101" pitchFamily="2" charset="-122"/>
                <a:cs typeface="Consolas" panose="020B0609020204030204" pitchFamily="49" charset="0"/>
              </a:rPr>
              <a:t>、每个</a:t>
            </a:r>
            <a:r>
              <a:rPr lang="en-US" altLang="zh-CN" sz="1800" kern="100">
                <a:latin typeface="Consolas" panose="020B0609020204030204" pitchFamily="49" charset="0"/>
                <a:ea typeface="宋体" panose="02010600030101010101" pitchFamily="2" charset="-122"/>
                <a:cs typeface="Consolas" panose="020B0609020204030204" pitchFamily="49" charset="0"/>
              </a:rPr>
              <a:t>block</a:t>
            </a:r>
            <a:r>
              <a:rPr lang="zh-CN" altLang="en-US" sz="1800" kern="100">
                <a:latin typeface="Consolas" panose="020B0609020204030204" pitchFamily="49" charset="0"/>
                <a:ea typeface="宋体" panose="02010600030101010101" pitchFamily="2" charset="-122"/>
                <a:cs typeface="Consolas" panose="020B0609020204030204" pitchFamily="49" charset="0"/>
              </a:rPr>
              <a:t>文件都有一个</a:t>
            </a:r>
            <a:r>
              <a:rPr lang="en-US" altLang="zh-CN" sz="1800" kern="100">
                <a:latin typeface="Consolas" panose="020B0609020204030204" pitchFamily="49" charset="0"/>
                <a:ea typeface="宋体" panose="02010600030101010101" pitchFamily="2" charset="-122"/>
                <a:cs typeface="Consolas" panose="020B0609020204030204" pitchFamily="49" charset="0"/>
              </a:rPr>
              <a:t>.meta</a:t>
            </a:r>
            <a:r>
              <a:rPr lang="zh-CN" altLang="en-US" sz="1800" kern="100">
                <a:latin typeface="Consolas" panose="020B0609020204030204" pitchFamily="49" charset="0"/>
                <a:ea typeface="宋体" panose="02010600030101010101" pitchFamily="2" charset="-122"/>
                <a:cs typeface="Consolas" panose="020B0609020204030204" pitchFamily="49" charset="0"/>
              </a:rPr>
              <a:t>后缀的元数据文件关联。该文件包含了一个版本和类型信息的头部，后接该</a:t>
            </a:r>
            <a:r>
              <a:rPr lang="en-US" altLang="zh-CN" sz="1800" kern="100">
                <a:latin typeface="Consolas" panose="020B0609020204030204" pitchFamily="49" charset="0"/>
                <a:ea typeface="宋体" panose="02010600030101010101" pitchFamily="2" charset="-122"/>
                <a:cs typeface="Consolas" panose="020B0609020204030204" pitchFamily="49" charset="0"/>
              </a:rPr>
              <a:t>block</a:t>
            </a:r>
            <a:r>
              <a:rPr lang="zh-CN" altLang="en-US" sz="1800" kern="100">
                <a:latin typeface="Consolas" panose="020B0609020204030204" pitchFamily="49" charset="0"/>
                <a:ea typeface="宋体" panose="02010600030101010101" pitchFamily="2" charset="-122"/>
                <a:cs typeface="Consolas" panose="020B0609020204030204" pitchFamily="49" charset="0"/>
              </a:rPr>
              <a:t>中每个部分的校验和。</a:t>
            </a:r>
          </a:p>
          <a:p>
            <a:pPr algn="just" fontAlgn="auto">
              <a:lnSpc>
                <a:spcPct val="150000"/>
              </a:lnSpc>
            </a:pPr>
            <a:endParaRPr lang="zh-CN" altLang="en-US" sz="1800" kern="100">
              <a:latin typeface="Consolas" panose="020B0609020204030204" pitchFamily="49" charset="0"/>
              <a:ea typeface="宋体" panose="02010600030101010101" pitchFamily="2" charset="-122"/>
              <a:cs typeface="Consolas" panose="020B0609020204030204" pitchFamily="49" charset="0"/>
            </a:endParaRPr>
          </a:p>
          <a:p>
            <a:pPr algn="just" fontAlgn="auto">
              <a:lnSpc>
                <a:spcPct val="150000"/>
              </a:lnSpc>
            </a:pPr>
            <a:r>
              <a:rPr lang="en-US" altLang="zh-CN" sz="1800" kern="100">
                <a:latin typeface="Consolas" panose="020B0609020204030204" pitchFamily="49" charset="0"/>
                <a:ea typeface="宋体" panose="02010600030101010101" pitchFamily="2" charset="-122"/>
                <a:cs typeface="Consolas" panose="020B0609020204030204" pitchFamily="49" charset="0"/>
              </a:rPr>
              <a:t>3</a:t>
            </a:r>
            <a:r>
              <a:rPr lang="zh-CN" altLang="en-US" sz="1800" kern="100">
                <a:latin typeface="Consolas" panose="020B0609020204030204" pitchFamily="49" charset="0"/>
                <a:ea typeface="宋体" panose="02010600030101010101" pitchFamily="2" charset="-122"/>
                <a:cs typeface="Consolas" panose="020B0609020204030204" pitchFamily="49" charset="0"/>
              </a:rPr>
              <a:t>、每个</a:t>
            </a:r>
            <a:r>
              <a:rPr lang="en-US" altLang="zh-CN" sz="1800" kern="100">
                <a:latin typeface="Consolas" panose="020B0609020204030204" pitchFamily="49" charset="0"/>
                <a:ea typeface="宋体" panose="02010600030101010101" pitchFamily="2" charset="-122"/>
                <a:cs typeface="Consolas" panose="020B0609020204030204" pitchFamily="49" charset="0"/>
              </a:rPr>
              <a:t>block</a:t>
            </a:r>
            <a:r>
              <a:rPr lang="zh-CN" altLang="en-US" sz="1800" kern="100">
                <a:latin typeface="Consolas" panose="020B0609020204030204" pitchFamily="49" charset="0"/>
                <a:ea typeface="宋体" panose="02010600030101010101" pitchFamily="2" charset="-122"/>
                <a:cs typeface="Consolas" panose="020B0609020204030204" pitchFamily="49" charset="0"/>
              </a:rPr>
              <a:t>属于一个</a:t>
            </a:r>
            <a:r>
              <a:rPr lang="en-US" altLang="zh-CN" sz="1800" kern="100">
                <a:latin typeface="Consolas" panose="020B0609020204030204" pitchFamily="49" charset="0"/>
                <a:ea typeface="宋体" panose="02010600030101010101" pitchFamily="2" charset="-122"/>
                <a:cs typeface="Consolas" panose="020B0609020204030204" pitchFamily="49" charset="0"/>
              </a:rPr>
              <a:t>block</a:t>
            </a:r>
            <a:r>
              <a:rPr lang="zh-CN" altLang="en-US" sz="1800" kern="100">
                <a:latin typeface="Consolas" panose="020B0609020204030204" pitchFamily="49" charset="0"/>
                <a:ea typeface="宋体" panose="02010600030101010101" pitchFamily="2" charset="-122"/>
                <a:cs typeface="Consolas" panose="020B0609020204030204" pitchFamily="49" charset="0"/>
              </a:rPr>
              <a:t>池，每个</a:t>
            </a:r>
            <a:r>
              <a:rPr lang="en-US" altLang="zh-CN" sz="1800" kern="100">
                <a:latin typeface="Consolas" panose="020B0609020204030204" pitchFamily="49" charset="0"/>
                <a:ea typeface="宋体" panose="02010600030101010101" pitchFamily="2" charset="-122"/>
                <a:cs typeface="Consolas" panose="020B0609020204030204" pitchFamily="49" charset="0"/>
              </a:rPr>
              <a:t>block</a:t>
            </a:r>
            <a:r>
              <a:rPr lang="zh-CN" altLang="en-US" sz="1800" kern="100">
                <a:latin typeface="Consolas" panose="020B0609020204030204" pitchFamily="49" charset="0"/>
                <a:ea typeface="宋体" panose="02010600030101010101" pitchFamily="2" charset="-122"/>
                <a:cs typeface="Consolas" panose="020B0609020204030204" pitchFamily="49" charset="0"/>
              </a:rPr>
              <a:t>池有自己的存储目录，该目录名称就是该池子的</a:t>
            </a:r>
            <a:r>
              <a:rPr lang="en-US" altLang="zh-CN" sz="1800" kern="100">
                <a:latin typeface="Consolas" panose="020B0609020204030204" pitchFamily="49" charset="0"/>
                <a:ea typeface="宋体" panose="02010600030101010101" pitchFamily="2" charset="-122"/>
                <a:cs typeface="Consolas" panose="020B0609020204030204" pitchFamily="49" charset="0"/>
              </a:rPr>
              <a:t>ID</a:t>
            </a:r>
            <a:r>
              <a:rPr lang="zh-CN" altLang="en-US" sz="1800" kern="100">
                <a:latin typeface="Consolas" panose="020B0609020204030204" pitchFamily="49" charset="0"/>
                <a:ea typeface="宋体" panose="02010600030101010101" pitchFamily="2" charset="-122"/>
                <a:cs typeface="Consolas" panose="020B0609020204030204" pitchFamily="49" charset="0"/>
              </a:rPr>
              <a:t>（跟</a:t>
            </a:r>
            <a:r>
              <a:rPr lang="en-US" altLang="zh-CN" sz="1800" kern="100">
                <a:latin typeface="Consolas" panose="020B0609020204030204" pitchFamily="49" charset="0"/>
                <a:ea typeface="宋体" panose="02010600030101010101" pitchFamily="2" charset="-122"/>
                <a:cs typeface="Consolas" panose="020B0609020204030204" pitchFamily="49" charset="0"/>
              </a:rPr>
              <a:t>NameNode</a:t>
            </a:r>
            <a:r>
              <a:rPr lang="zh-CN" altLang="en-US" sz="1800" kern="100">
                <a:latin typeface="Consolas" panose="020B0609020204030204" pitchFamily="49" charset="0"/>
                <a:ea typeface="宋体" panose="02010600030101010101" pitchFamily="2" charset="-122"/>
                <a:cs typeface="Consolas" panose="020B0609020204030204" pitchFamily="49" charset="0"/>
              </a:rPr>
              <a:t>的</a:t>
            </a:r>
            <a:r>
              <a:rPr lang="en-US" altLang="zh-CN" sz="1800" kern="100">
                <a:latin typeface="Consolas" panose="020B0609020204030204" pitchFamily="49" charset="0"/>
                <a:ea typeface="宋体" panose="02010600030101010101" pitchFamily="2" charset="-122"/>
                <a:cs typeface="Consolas" panose="020B0609020204030204" pitchFamily="49" charset="0"/>
              </a:rPr>
              <a:t>VERSION</a:t>
            </a:r>
            <a:r>
              <a:rPr lang="zh-CN" altLang="en-US" sz="1800" kern="100">
                <a:latin typeface="Consolas" panose="020B0609020204030204" pitchFamily="49" charset="0"/>
                <a:ea typeface="宋体" panose="02010600030101010101" pitchFamily="2" charset="-122"/>
                <a:cs typeface="Consolas" panose="020B0609020204030204" pitchFamily="49" charset="0"/>
              </a:rPr>
              <a:t>文件中记录的</a:t>
            </a:r>
            <a:r>
              <a:rPr lang="en-US" altLang="zh-CN" sz="1800" kern="100">
                <a:latin typeface="Consolas" panose="020B0609020204030204" pitchFamily="49" charset="0"/>
                <a:ea typeface="宋体" panose="02010600030101010101" pitchFamily="2" charset="-122"/>
                <a:cs typeface="Consolas" panose="020B0609020204030204" pitchFamily="49" charset="0"/>
              </a:rPr>
              <a:t>block</a:t>
            </a:r>
            <a:r>
              <a:rPr lang="zh-CN" altLang="en-US" sz="1800" kern="100">
                <a:latin typeface="Consolas" panose="020B0609020204030204" pitchFamily="49" charset="0"/>
                <a:ea typeface="宋体" panose="02010600030101010101" pitchFamily="2" charset="-122"/>
                <a:cs typeface="Consolas" panose="020B0609020204030204" pitchFamily="49" charset="0"/>
              </a:rPr>
              <a:t>池</a:t>
            </a:r>
            <a:r>
              <a:rPr lang="en-US" altLang="zh-CN" sz="1800" kern="100">
                <a:latin typeface="Consolas" panose="020B0609020204030204" pitchFamily="49" charset="0"/>
                <a:ea typeface="宋体" panose="02010600030101010101" pitchFamily="2" charset="-122"/>
                <a:cs typeface="Consolas" panose="020B0609020204030204" pitchFamily="49" charset="0"/>
              </a:rPr>
              <a:t>ID</a:t>
            </a:r>
            <a:r>
              <a:rPr lang="zh-CN" altLang="en-US" sz="1800" kern="100">
                <a:latin typeface="Consolas" panose="020B0609020204030204" pitchFamily="49" charset="0"/>
                <a:ea typeface="宋体" panose="02010600030101010101" pitchFamily="2" charset="-122"/>
                <a:cs typeface="Consolas" panose="020B0609020204030204" pitchFamily="49" charset="0"/>
              </a:rPr>
              <a:t>一样）。</a:t>
            </a:r>
            <a:endParaRPr lang="zh-CN" altLang="en-US" sz="1800" kern="100">
              <a:effectLst/>
              <a:latin typeface="Consolas" panose="020B0609020204030204" pitchFamily="49" charset="0"/>
              <a:ea typeface="宋体" panose="02010600030101010101" pitchFamily="2" charset="-122"/>
              <a:cs typeface="Consolas" panose="020B0609020204030204" pitchFamily="49" charset="0"/>
            </a:endParaRPr>
          </a:p>
        </p:txBody>
      </p:sp>
      <p:sp>
        <p:nvSpPr>
          <p:cNvPr id="4" name="矩形 3"/>
          <p:cNvSpPr/>
          <p:nvPr/>
        </p:nvSpPr>
        <p:spPr>
          <a:xfrm>
            <a:off x="1645285" y="2895600"/>
            <a:ext cx="4283710" cy="33274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64963" y="244885"/>
            <a:ext cx="3049905"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架构 </a:t>
            </a:r>
            <a:r>
              <a:rPr lang="en-US" altLang="zh-CN" sz="2135">
                <a:solidFill>
                  <a:srgbClr val="27506E"/>
                </a:solidFill>
                <a:latin typeface="方正兰亭黑_GBK"/>
                <a:ea typeface="方正兰亭黑_GBK"/>
              </a:rPr>
              <a:t>- DataNode</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226820" y="1986280"/>
            <a:ext cx="9738360" cy="3784600"/>
          </a:xfrm>
          <a:prstGeom prst="rect">
            <a:avLst/>
          </a:prstGeom>
        </p:spPr>
        <p:txBody>
          <a:bodyPr wrap="square">
            <a:spAutoFit/>
          </a:bodyPr>
          <a:lstStyle/>
          <a:p>
            <a:pPr algn="just" fontAlgn="auto">
              <a:lnSpc>
                <a:spcPct val="150000"/>
              </a:lnSpc>
            </a:pPr>
            <a:r>
              <a:rPr lang="zh-CN" altLang="en-US" sz="2000" kern="100">
                <a:latin typeface="宋体" panose="02010600030101010101" pitchFamily="2" charset="-122"/>
                <a:ea typeface="宋体" panose="02010600030101010101" pitchFamily="2" charset="-122"/>
                <a:cs typeface="Times New Roman" panose="02020603050405020304" pitchFamily="18" charset="0"/>
              </a:rPr>
              <a:t>当一个目录中的</a:t>
            </a:r>
            <a:r>
              <a:rPr lang="en-US" altLang="zh-CN" sz="2000" kern="100">
                <a:latin typeface="宋体" panose="02010600030101010101" pitchFamily="2" charset="-122"/>
                <a:ea typeface="宋体" panose="02010600030101010101" pitchFamily="2" charset="-122"/>
                <a:cs typeface="Times New Roman" panose="02020603050405020304" pitchFamily="18" charset="0"/>
              </a:rPr>
              <a:t>block</a:t>
            </a:r>
            <a:r>
              <a:rPr lang="zh-CN" altLang="en-US" sz="2000" kern="100">
                <a:latin typeface="宋体" panose="02010600030101010101" pitchFamily="2" charset="-122"/>
                <a:ea typeface="宋体" panose="02010600030101010101" pitchFamily="2" charset="-122"/>
                <a:cs typeface="Times New Roman" panose="02020603050405020304" pitchFamily="18" charset="0"/>
              </a:rPr>
              <a:t>达到</a:t>
            </a:r>
            <a:r>
              <a:rPr lang="en-US" altLang="zh-CN" sz="2000" kern="100">
                <a:latin typeface="Calibri" panose="020F0502020204030204" pitchFamily="34" charset="0"/>
                <a:ea typeface="宋体" panose="02010600030101010101" pitchFamily="2" charset="-122"/>
                <a:cs typeface="Times New Roman" panose="02020603050405020304" pitchFamily="18" charset="0"/>
              </a:rPr>
              <a:t>64</a:t>
            </a:r>
            <a:r>
              <a:rPr lang="zh-CN" altLang="en-US" sz="2000" kern="100">
                <a:latin typeface="宋体" panose="02010600030101010101" pitchFamily="2" charset="-122"/>
                <a:ea typeface="宋体" panose="02010600030101010101" pitchFamily="2" charset="-122"/>
                <a:cs typeface="Times New Roman" panose="02020603050405020304" pitchFamily="18" charset="0"/>
              </a:rPr>
              <a:t>个（通过</a:t>
            </a:r>
            <a:r>
              <a:rPr lang="en-US" altLang="zh-CN" sz="2000" kern="100">
                <a:latin typeface="Calibri" panose="020F0502020204030204" pitchFamily="34" charset="0"/>
                <a:ea typeface="宋体" panose="02010600030101010101" pitchFamily="2" charset="-122"/>
                <a:cs typeface="Times New Roman" panose="02020603050405020304" pitchFamily="18" charset="0"/>
              </a:rPr>
              <a:t>dfs.datanode.numblocks</a:t>
            </a:r>
            <a:r>
              <a:rPr lang="zh-CN" altLang="en-US" sz="2000" kern="100">
                <a:latin typeface="宋体" panose="02010600030101010101" pitchFamily="2" charset="-122"/>
                <a:ea typeface="宋体" panose="02010600030101010101" pitchFamily="2" charset="-122"/>
                <a:cs typeface="Times New Roman" panose="02020603050405020304" pitchFamily="18" charset="0"/>
              </a:rPr>
              <a:t>配置）的时候，</a:t>
            </a:r>
            <a:r>
              <a:rPr lang="en-US" altLang="zh-CN" sz="2000" kern="100">
                <a:latin typeface="Calibri" panose="020F0502020204030204" pitchFamily="34" charset="0"/>
                <a:ea typeface="宋体" panose="02010600030101010101" pitchFamily="2" charset="-122"/>
                <a:cs typeface="Times New Roman" panose="02020603050405020304" pitchFamily="18" charset="0"/>
              </a:rPr>
              <a:t>DataNode</a:t>
            </a:r>
            <a:r>
              <a:rPr lang="zh-CN" altLang="en-US" sz="2000" kern="100">
                <a:latin typeface="宋体" panose="02010600030101010101" pitchFamily="2" charset="-122"/>
                <a:ea typeface="宋体" panose="02010600030101010101" pitchFamily="2" charset="-122"/>
                <a:cs typeface="Times New Roman" panose="02020603050405020304" pitchFamily="18" charset="0"/>
              </a:rPr>
              <a:t>会创建一个新的子目录来存放新的</a:t>
            </a:r>
            <a:r>
              <a:rPr lang="en-US" altLang="zh-CN" sz="2000" kern="100">
                <a:latin typeface="Calibri" panose="020F0502020204030204" pitchFamily="34" charset="0"/>
                <a:ea typeface="宋体" panose="02010600030101010101" pitchFamily="2" charset="-122"/>
                <a:cs typeface="Times New Roman" panose="02020603050405020304" pitchFamily="18" charset="0"/>
              </a:rPr>
              <a:t>block</a:t>
            </a:r>
            <a:r>
              <a:rPr lang="zh-CN" altLang="en-US" sz="2000" kern="100">
                <a:latin typeface="宋体" panose="02010600030101010101" pitchFamily="2" charset="-122"/>
                <a:ea typeface="宋体" panose="02010600030101010101" pitchFamily="2" charset="-122"/>
                <a:cs typeface="Times New Roman" panose="02020603050405020304" pitchFamily="18" charset="0"/>
              </a:rPr>
              <a:t>和它们的元数据。这样即使当系统中有大量的</a:t>
            </a:r>
            <a:r>
              <a:rPr lang="en-US" altLang="zh-CN" sz="2000" kern="100">
                <a:latin typeface="Calibri" panose="020F0502020204030204" pitchFamily="34" charset="0"/>
                <a:ea typeface="宋体" panose="02010600030101010101" pitchFamily="2" charset="-122"/>
                <a:cs typeface="Times New Roman" panose="02020603050405020304" pitchFamily="18" charset="0"/>
              </a:rPr>
              <a:t>block</a:t>
            </a:r>
            <a:r>
              <a:rPr lang="zh-CN" altLang="en-US" sz="2000" kern="100">
                <a:latin typeface="宋体" panose="02010600030101010101" pitchFamily="2" charset="-122"/>
                <a:ea typeface="宋体" panose="02010600030101010101" pitchFamily="2" charset="-122"/>
                <a:cs typeface="Times New Roman" panose="02020603050405020304" pitchFamily="18" charset="0"/>
              </a:rPr>
              <a:t>的时候，目录树也不会太深。同时也保证了在每个目录中文件的数量是可管理的，避免了多数操作系统都会碰到的单个目录中的文件个数限制（几十几百上千个）。</a:t>
            </a:r>
            <a:endParaRPr lang="zh-CN" altLang="en-US" sz="2000" kern="100">
              <a:latin typeface="Calibri" panose="020F0502020204030204" pitchFamily="34" charset="0"/>
              <a:ea typeface="宋体" panose="02010600030101010101" pitchFamily="2" charset="-122"/>
              <a:cs typeface="Times New Roman" panose="02020603050405020304" pitchFamily="18" charset="0"/>
            </a:endParaRPr>
          </a:p>
          <a:p>
            <a:pPr algn="just" fontAlgn="auto">
              <a:lnSpc>
                <a:spcPct val="150000"/>
              </a:lnSpc>
            </a:pPr>
            <a:r>
              <a:rPr lang="zh-CN" altLang="en-US" sz="2000" kern="100">
                <a:latin typeface="宋体" panose="02010600030101010101" pitchFamily="2" charset="-122"/>
                <a:ea typeface="宋体" panose="02010600030101010101" pitchFamily="2" charset="-122"/>
                <a:cs typeface="Times New Roman" panose="02020603050405020304" pitchFamily="18" charset="0"/>
              </a:rPr>
              <a:t> </a:t>
            </a:r>
            <a:endParaRPr lang="zh-CN" altLang="en-US" sz="2000" kern="100">
              <a:latin typeface="Calibri" panose="020F0502020204030204" pitchFamily="34" charset="0"/>
              <a:ea typeface="宋体" panose="02010600030101010101" pitchFamily="2" charset="-122"/>
              <a:cs typeface="Times New Roman" panose="02020603050405020304" pitchFamily="18" charset="0"/>
            </a:endParaRPr>
          </a:p>
          <a:p>
            <a:pPr algn="just" fontAlgn="auto">
              <a:lnSpc>
                <a:spcPct val="150000"/>
              </a:lnSpc>
            </a:pPr>
            <a:r>
              <a:rPr lang="zh-CN" altLang="en-US" sz="2000" kern="100">
                <a:latin typeface="宋体" panose="02010600030101010101" pitchFamily="2" charset="-122"/>
                <a:ea typeface="宋体" panose="02010600030101010101" pitchFamily="2" charset="-122"/>
                <a:cs typeface="Times New Roman" panose="02020603050405020304" pitchFamily="18" charset="0"/>
              </a:rPr>
              <a:t>如果</a:t>
            </a:r>
            <a:r>
              <a:rPr lang="en-US" altLang="zh-CN" sz="2000" kern="100">
                <a:latin typeface="宋体" panose="02010600030101010101" pitchFamily="2" charset="-122"/>
                <a:ea typeface="宋体" panose="02010600030101010101" pitchFamily="2" charset="-122"/>
                <a:cs typeface="Times New Roman" panose="02020603050405020304" pitchFamily="18" charset="0"/>
              </a:rPr>
              <a:t>dfs.datanode.data.dir</a:t>
            </a:r>
            <a:r>
              <a:rPr lang="zh-CN" altLang="en-US" sz="2000" kern="100">
                <a:latin typeface="宋体" panose="02010600030101010101" pitchFamily="2" charset="-122"/>
                <a:ea typeface="宋体" panose="02010600030101010101" pitchFamily="2" charset="-122"/>
                <a:cs typeface="Times New Roman" panose="02020603050405020304" pitchFamily="18" charset="0"/>
              </a:rPr>
              <a:t>指定了位于在不同的硬盘驱动器上的多个不同的目录，则会通过轮询的方式向目录中写</a:t>
            </a:r>
            <a:r>
              <a:rPr lang="en-US" altLang="zh-CN" sz="2000" kern="100">
                <a:latin typeface="Calibri" panose="020F0502020204030204" pitchFamily="34" charset="0"/>
                <a:ea typeface="宋体" panose="02010600030101010101" pitchFamily="2" charset="-122"/>
                <a:cs typeface="Times New Roman" panose="02020603050405020304" pitchFamily="18" charset="0"/>
              </a:rPr>
              <a:t>block</a:t>
            </a:r>
            <a:r>
              <a:rPr lang="zh-CN" altLang="en-US" sz="2000" kern="100">
                <a:latin typeface="宋体" panose="02010600030101010101" pitchFamily="2" charset="-122"/>
                <a:ea typeface="宋体" panose="02010600030101010101" pitchFamily="2" charset="-122"/>
                <a:cs typeface="Times New Roman" panose="02020603050405020304" pitchFamily="18" charset="0"/>
              </a:rPr>
              <a:t>数据。需要注意的是</a:t>
            </a:r>
            <a:r>
              <a:rPr lang="en-US" altLang="zh-CN" sz="2000" kern="100">
                <a:latin typeface="Calibri" panose="020F0502020204030204" pitchFamily="34" charset="0"/>
                <a:ea typeface="宋体" panose="02010600030101010101" pitchFamily="2" charset="-122"/>
                <a:cs typeface="Times New Roman" panose="02020603050405020304" pitchFamily="18" charset="0"/>
              </a:rPr>
              <a:t>block</a:t>
            </a:r>
            <a:r>
              <a:rPr lang="zh-CN" altLang="en-US" sz="2000" kern="100">
                <a:latin typeface="宋体" panose="02010600030101010101" pitchFamily="2" charset="-122"/>
                <a:ea typeface="宋体" panose="02010600030101010101" pitchFamily="2" charset="-122"/>
                <a:cs typeface="Times New Roman" panose="02020603050405020304" pitchFamily="18" charset="0"/>
              </a:rPr>
              <a:t>的副本不会在同一个</a:t>
            </a:r>
            <a:r>
              <a:rPr lang="en-US" altLang="zh-CN" sz="2000" kern="100">
                <a:latin typeface="Calibri" panose="020F0502020204030204" pitchFamily="34" charset="0"/>
                <a:ea typeface="宋体" panose="02010600030101010101" pitchFamily="2" charset="-122"/>
                <a:cs typeface="Times New Roman" panose="02020603050405020304" pitchFamily="18" charset="0"/>
              </a:rPr>
              <a:t>DataNode</a:t>
            </a:r>
            <a:r>
              <a:rPr lang="zh-CN" altLang="en-US" sz="2000" kern="100">
                <a:latin typeface="宋体" panose="02010600030101010101" pitchFamily="2" charset="-122"/>
                <a:ea typeface="宋体" panose="02010600030101010101" pitchFamily="2" charset="-122"/>
                <a:cs typeface="Times New Roman" panose="02020603050405020304" pitchFamily="18" charset="0"/>
              </a:rPr>
              <a:t>上复制，而是在不同的</a:t>
            </a:r>
            <a:r>
              <a:rPr lang="en-US" altLang="zh-CN" sz="2000" kern="100">
                <a:latin typeface="Calibri" panose="020F0502020204030204" pitchFamily="34" charset="0"/>
                <a:ea typeface="宋体" panose="02010600030101010101" pitchFamily="2" charset="-122"/>
                <a:cs typeface="Times New Roman" panose="02020603050405020304" pitchFamily="18" charset="0"/>
              </a:rPr>
              <a:t>DataNode</a:t>
            </a:r>
            <a:r>
              <a:rPr lang="zh-CN" altLang="en-US" sz="2000" kern="100">
                <a:latin typeface="宋体" panose="02010600030101010101" pitchFamily="2" charset="-122"/>
                <a:ea typeface="宋体" panose="02010600030101010101" pitchFamily="2" charset="-122"/>
                <a:cs typeface="Times New Roman" panose="02020603050405020304" pitchFamily="18" charset="0"/>
              </a:rPr>
              <a:t>节点之间复制。</a:t>
            </a:r>
            <a:endParaRPr lang="zh-CN" altLang="en-US" sz="2000" kern="100">
              <a:effectLst/>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46015" y="244885"/>
            <a:ext cx="2900680"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fontAlgn="base">
              <a:spcBef>
                <a:spcPct val="0"/>
              </a:spcBef>
              <a:spcAft>
                <a:spcPct val="0"/>
              </a:spcAft>
              <a:defRPr/>
            </a:pPr>
            <a:r>
              <a:rPr lang="en-US" altLang="zh-CN" sz="2135">
                <a:solidFill>
                  <a:schemeClr val="accent1"/>
                </a:solidFill>
                <a:latin typeface="方正兰亭黑_GBK"/>
                <a:ea typeface="方正兰亭黑_GBK"/>
              </a:rPr>
              <a:t>DataNode</a:t>
            </a:r>
            <a:r>
              <a:rPr lang="zh-CN" altLang="en-US" sz="2135">
                <a:solidFill>
                  <a:schemeClr val="accent1"/>
                </a:solidFill>
                <a:latin typeface="方正兰亭黑_GBK"/>
                <a:ea typeface="方正兰亭黑_GBK"/>
              </a:rPr>
              <a:t>存储数据模型</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图片 2" descr="timg"/>
          <p:cNvPicPr>
            <a:picLocks noChangeAspect="1"/>
          </p:cNvPicPr>
          <p:nvPr/>
        </p:nvPicPr>
        <p:blipFill>
          <a:blip r:embed="rId3"/>
          <a:stretch>
            <a:fillRect/>
          </a:stretch>
        </p:blipFill>
        <p:spPr>
          <a:xfrm>
            <a:off x="414655" y="3188335"/>
            <a:ext cx="4196715" cy="2205355"/>
          </a:xfrm>
          <a:prstGeom prst="rect">
            <a:avLst/>
          </a:prstGeom>
        </p:spPr>
      </p:pic>
      <p:sp>
        <p:nvSpPr>
          <p:cNvPr id="5" name="文本框 4"/>
          <p:cNvSpPr txBox="1"/>
          <p:nvPr/>
        </p:nvSpPr>
        <p:spPr>
          <a:xfrm>
            <a:off x="4907915" y="1075055"/>
            <a:ext cx="6693535" cy="4707890"/>
          </a:xfrm>
          <a:prstGeom prst="rect">
            <a:avLst/>
          </a:prstGeom>
          <a:noFill/>
        </p:spPr>
        <p:txBody>
          <a:bodyPr wrap="square" rtlCol="0" anchor="t">
            <a:spAutoFit/>
          </a:bodyPr>
          <a:lstStyle/>
          <a:p>
            <a:pPr fontAlgn="auto">
              <a:lnSpc>
                <a:spcPct val="150000"/>
              </a:lnSpc>
            </a:pPr>
            <a:r>
              <a:rPr lang="en-US" altLang="zh-CN" sz="2000">
                <a:sym typeface="+mn-ea"/>
              </a:rPr>
              <a:t>1</a:t>
            </a:r>
            <a:r>
              <a:rPr lang="zh-CN" altLang="en-US" sz="2000">
                <a:sym typeface="+mn-ea"/>
              </a:rPr>
              <a:t>、文件线性切割成块（</a:t>
            </a:r>
            <a:r>
              <a:rPr lang="en-US" altLang="zh-CN" sz="2000">
                <a:solidFill>
                  <a:srgbClr val="FF0000"/>
                </a:solidFill>
                <a:sym typeface="+mn-ea"/>
              </a:rPr>
              <a:t>Block</a:t>
            </a:r>
            <a:r>
              <a:rPr lang="zh-CN" altLang="en-US" sz="2000">
                <a:sym typeface="+mn-ea"/>
              </a:rPr>
              <a:t>）</a:t>
            </a:r>
          </a:p>
          <a:p>
            <a:pPr fontAlgn="auto">
              <a:lnSpc>
                <a:spcPct val="150000"/>
              </a:lnSpc>
            </a:pPr>
            <a:r>
              <a:rPr lang="en-US" altLang="zh-CN" sz="2000">
                <a:sym typeface="+mn-ea"/>
              </a:rPr>
              <a:t>2</a:t>
            </a:r>
            <a:r>
              <a:rPr lang="zh-CN" altLang="en-US" sz="2000">
                <a:sym typeface="+mn-ea"/>
              </a:rPr>
              <a:t>、</a:t>
            </a:r>
            <a:r>
              <a:rPr lang="en-US" altLang="zh-CN" sz="2000">
                <a:sym typeface="+mn-ea"/>
              </a:rPr>
              <a:t>Block</a:t>
            </a:r>
            <a:r>
              <a:rPr lang="zh-CN" altLang="en-US" sz="2000">
                <a:solidFill>
                  <a:srgbClr val="FF0000"/>
                </a:solidFill>
                <a:sym typeface="+mn-ea"/>
              </a:rPr>
              <a:t>分散</a:t>
            </a:r>
            <a:r>
              <a:rPr lang="zh-CN" altLang="en-US" sz="2000">
                <a:sym typeface="+mn-ea"/>
              </a:rPr>
              <a:t>存储在集群节点中</a:t>
            </a:r>
          </a:p>
          <a:p>
            <a:pPr fontAlgn="auto">
              <a:lnSpc>
                <a:spcPct val="150000"/>
              </a:lnSpc>
            </a:pPr>
            <a:r>
              <a:rPr lang="en-US" altLang="zh-CN" sz="2000">
                <a:sym typeface="+mn-ea"/>
              </a:rPr>
              <a:t>3</a:t>
            </a:r>
            <a:r>
              <a:rPr lang="zh-CN" altLang="en-US" sz="2000">
                <a:sym typeface="+mn-ea"/>
              </a:rPr>
              <a:t>、单一文件</a:t>
            </a:r>
            <a:r>
              <a:rPr lang="en-US" altLang="zh-CN" sz="2000">
                <a:sym typeface="+mn-ea"/>
              </a:rPr>
              <a:t>Block</a:t>
            </a:r>
            <a:r>
              <a:rPr lang="zh-CN" altLang="en-US" sz="2000">
                <a:solidFill>
                  <a:srgbClr val="FF0000"/>
                </a:solidFill>
                <a:sym typeface="+mn-ea"/>
              </a:rPr>
              <a:t>大小一致，文件与文件可以不一致</a:t>
            </a:r>
          </a:p>
          <a:p>
            <a:pPr fontAlgn="auto">
              <a:lnSpc>
                <a:spcPct val="150000"/>
              </a:lnSpc>
            </a:pPr>
            <a:r>
              <a:rPr lang="en-US" altLang="zh-CN" sz="2000">
                <a:sym typeface="+mn-ea"/>
              </a:rPr>
              <a:t>4</a:t>
            </a:r>
            <a:r>
              <a:rPr lang="zh-CN" altLang="en-US" sz="2000">
                <a:sym typeface="+mn-ea"/>
              </a:rPr>
              <a:t>、</a:t>
            </a:r>
            <a:r>
              <a:rPr lang="en-US" altLang="zh-CN" sz="2000">
                <a:sym typeface="+mn-ea"/>
              </a:rPr>
              <a:t>Block</a:t>
            </a:r>
            <a:r>
              <a:rPr lang="zh-CN" altLang="en-US" sz="2000">
                <a:sym typeface="+mn-ea"/>
              </a:rPr>
              <a:t>可以设置</a:t>
            </a:r>
            <a:r>
              <a:rPr lang="zh-CN" altLang="en-US" sz="2000">
                <a:solidFill>
                  <a:srgbClr val="FF0000"/>
                </a:solidFill>
                <a:sym typeface="+mn-ea"/>
              </a:rPr>
              <a:t>副本数</a:t>
            </a:r>
            <a:r>
              <a:rPr lang="zh-CN" altLang="en-US" sz="2000">
                <a:sym typeface="+mn-ea"/>
              </a:rPr>
              <a:t>，副本分散在不同节点中</a:t>
            </a:r>
          </a:p>
          <a:p>
            <a:pPr marL="0" lvl="2" fontAlgn="auto">
              <a:lnSpc>
                <a:spcPct val="150000"/>
              </a:lnSpc>
            </a:pPr>
            <a:r>
              <a:rPr lang="en-US" altLang="zh-CN" sz="2000">
                <a:sym typeface="+mn-ea"/>
              </a:rPr>
              <a:t>	a) </a:t>
            </a:r>
            <a:r>
              <a:rPr lang="zh-CN" altLang="en-US" sz="2000">
                <a:sym typeface="+mn-ea"/>
              </a:rPr>
              <a:t>副本数不要超过节点数量</a:t>
            </a:r>
            <a:endParaRPr lang="zh-CN" altLang="en-US" sz="2000"/>
          </a:p>
          <a:p>
            <a:pPr marL="0" lvl="2" fontAlgn="auto">
              <a:lnSpc>
                <a:spcPct val="150000"/>
              </a:lnSpc>
            </a:pPr>
            <a:r>
              <a:rPr lang="en-US" altLang="zh-CN" sz="2000">
                <a:sym typeface="+mn-ea"/>
              </a:rPr>
              <a:t>	b) </a:t>
            </a:r>
            <a:r>
              <a:rPr lang="zh-CN" altLang="en-US" sz="2000">
                <a:sym typeface="+mn-ea"/>
              </a:rPr>
              <a:t>承担计算</a:t>
            </a:r>
            <a:endParaRPr lang="zh-CN" altLang="en-US" sz="2000"/>
          </a:p>
          <a:p>
            <a:pPr fontAlgn="auto">
              <a:lnSpc>
                <a:spcPct val="150000"/>
              </a:lnSpc>
            </a:pPr>
            <a:r>
              <a:rPr lang="en-US" altLang="zh-CN" sz="2000">
                <a:sym typeface="+mn-ea"/>
              </a:rPr>
              <a:t>5</a:t>
            </a:r>
            <a:r>
              <a:rPr lang="zh-CN" altLang="en-US" sz="2000">
                <a:sym typeface="+mn-ea"/>
              </a:rPr>
              <a:t>、文件上传可以设置</a:t>
            </a:r>
            <a:r>
              <a:rPr lang="en-US" altLang="zh-CN" sz="2000">
                <a:sym typeface="+mn-ea"/>
              </a:rPr>
              <a:t>Block</a:t>
            </a:r>
            <a:r>
              <a:rPr lang="zh-CN" altLang="en-US" sz="2000">
                <a:sym typeface="+mn-ea"/>
              </a:rPr>
              <a:t>大小和副本数</a:t>
            </a:r>
          </a:p>
          <a:p>
            <a:pPr fontAlgn="auto">
              <a:lnSpc>
                <a:spcPct val="150000"/>
              </a:lnSpc>
            </a:pPr>
            <a:r>
              <a:rPr lang="en-US" altLang="zh-CN" sz="2000">
                <a:sym typeface="+mn-ea"/>
              </a:rPr>
              <a:t>6</a:t>
            </a:r>
            <a:r>
              <a:rPr lang="zh-CN" altLang="en-US" sz="2000">
                <a:sym typeface="+mn-ea"/>
              </a:rPr>
              <a:t>、已上传的文件</a:t>
            </a:r>
            <a:r>
              <a:rPr lang="en-US" altLang="zh-CN" sz="2000">
                <a:sym typeface="+mn-ea"/>
              </a:rPr>
              <a:t>Block</a:t>
            </a:r>
            <a:r>
              <a:rPr lang="zh-CN" altLang="en-US" sz="2000">
                <a:sym typeface="+mn-ea"/>
              </a:rPr>
              <a:t>副本数可以调整，</a:t>
            </a:r>
            <a:r>
              <a:rPr lang="zh-CN" altLang="en-US" sz="2000">
                <a:solidFill>
                  <a:srgbClr val="FF0000"/>
                </a:solidFill>
                <a:sym typeface="+mn-ea"/>
              </a:rPr>
              <a:t>大小不变</a:t>
            </a:r>
          </a:p>
          <a:p>
            <a:pPr fontAlgn="auto">
              <a:lnSpc>
                <a:spcPct val="150000"/>
              </a:lnSpc>
            </a:pPr>
            <a:r>
              <a:rPr lang="en-US" altLang="zh-CN" sz="2000">
                <a:sym typeface="+mn-ea"/>
              </a:rPr>
              <a:t>7</a:t>
            </a:r>
            <a:r>
              <a:rPr lang="zh-CN" altLang="en-US" sz="2000">
                <a:sym typeface="+mn-ea"/>
              </a:rPr>
              <a:t>、只支持一次写入多次读取，同一时刻只有一个写入者</a:t>
            </a:r>
          </a:p>
          <a:p>
            <a:pPr marL="0" lvl="1" fontAlgn="auto">
              <a:lnSpc>
                <a:spcPct val="150000"/>
              </a:lnSpc>
            </a:pPr>
            <a:r>
              <a:rPr lang="en-US" altLang="zh-CN" sz="2000">
                <a:sym typeface="+mn-ea"/>
              </a:rPr>
              <a:t>8</a:t>
            </a:r>
            <a:r>
              <a:rPr lang="zh-CN" altLang="en-US" sz="2000">
                <a:sym typeface="+mn-ea"/>
              </a:rPr>
              <a:t>、可以</a:t>
            </a:r>
            <a:r>
              <a:rPr lang="en-US" altLang="zh-CN" sz="2000">
                <a:solidFill>
                  <a:srgbClr val="FF0000"/>
                </a:solidFill>
                <a:sym typeface="+mn-ea"/>
              </a:rPr>
              <a:t>append</a:t>
            </a:r>
            <a:r>
              <a:rPr lang="zh-CN" altLang="en-US" sz="2000">
                <a:sym typeface="+mn-ea"/>
              </a:rPr>
              <a:t>追加数据</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46015" y="244885"/>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135">
                <a:solidFill>
                  <a:schemeClr val="accent1"/>
                </a:solidFill>
                <a:latin typeface="方正兰亭黑_GBK"/>
                <a:ea typeface="方正兰亭黑_GBK"/>
              </a:rPr>
              <a:t>解决方式</a:t>
            </a:r>
            <a:endParaRPr lang="en-US" altLang="zh-CN" sz="2135">
              <a:solidFill>
                <a:schemeClr val="accent1"/>
              </a:solidFill>
              <a:latin typeface="方正兰亭黑_GBK"/>
              <a:ea typeface="方正兰亭黑_GBK"/>
            </a:endParaRP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74" name="组合 73"/>
          <p:cNvGrpSpPr/>
          <p:nvPr/>
        </p:nvGrpSpPr>
        <p:grpSpPr>
          <a:xfrm>
            <a:off x="831054" y="1992508"/>
            <a:ext cx="686373" cy="686373"/>
            <a:chOff x="6357074" y="1008628"/>
            <a:chExt cx="1676757" cy="1676757"/>
          </a:xfrm>
        </p:grpSpPr>
        <p:sp>
          <p:nvSpPr>
            <p:cNvPr id="75" name="椭圆 74"/>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76" name="椭圆 75"/>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78" name="矩形 7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531620" y="2068195"/>
            <a:ext cx="5358130" cy="337185"/>
          </a:xfrm>
          <a:prstGeom prst="rect">
            <a:avLst/>
          </a:prstGeom>
        </p:spPr>
        <p:txBody>
          <a:bodyPr wrap="square">
            <a:spAutoFit/>
          </a:bodyPr>
          <a:lstStyle/>
          <a:p>
            <a:pPr fontAlgn="base">
              <a:spcBef>
                <a:spcPct val="0"/>
              </a:spcBef>
              <a:spcAft>
                <a:spcPct val="0"/>
              </a:spcAft>
              <a:defRPr/>
            </a:pPr>
            <a:r>
              <a:rPr lang="zh-CN" altLang="en-US" sz="1600">
                <a:solidFill>
                  <a:schemeClr val="accent1"/>
                </a:solidFill>
                <a:latin typeface="方正兰亭黑_GBK"/>
                <a:ea typeface="方正兰亭黑_GBK"/>
              </a:rPr>
              <a:t>一个文件的大小可以大于网络中任意一个磁盘的容量</a:t>
            </a:r>
            <a:endParaRPr lang="en-US" altLang="zh-CN" sz="1600">
              <a:solidFill>
                <a:schemeClr val="accent1"/>
              </a:solidFill>
              <a:latin typeface="方正兰亭黑_GBK"/>
              <a:ea typeface="方正兰亭黑_GBK"/>
            </a:endParaRPr>
          </a:p>
        </p:txBody>
      </p:sp>
      <p:cxnSp>
        <p:nvCxnSpPr>
          <p:cNvPr id="79" name="直接连接符 78"/>
          <p:cNvCxnSpPr/>
          <p:nvPr/>
        </p:nvCxnSpPr>
        <p:spPr>
          <a:xfrm>
            <a:off x="1655243" y="2679349"/>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831191" y="3462695"/>
            <a:ext cx="686373" cy="686373"/>
            <a:chOff x="6357074" y="1008628"/>
            <a:chExt cx="1676757" cy="1676757"/>
          </a:xfrm>
        </p:grpSpPr>
        <p:sp>
          <p:nvSpPr>
            <p:cNvPr id="93" name="椭圆 92"/>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94" name="椭圆 93"/>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96" name="矩形 95"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531620" y="3650615"/>
            <a:ext cx="5358130" cy="583565"/>
          </a:xfrm>
          <a:prstGeom prst="rect">
            <a:avLst/>
          </a:prstGeom>
        </p:spPr>
        <p:txBody>
          <a:bodyPr wrap="square">
            <a:spAutoFit/>
          </a:bodyPr>
          <a:lstStyle/>
          <a:p>
            <a:pPr fontAlgn="base">
              <a:spcBef>
                <a:spcPct val="0"/>
              </a:spcBef>
              <a:spcAft>
                <a:spcPct val="0"/>
              </a:spcAft>
              <a:defRPr/>
            </a:pPr>
            <a:r>
              <a:rPr lang="zh-CN" altLang="en-US" sz="1600">
                <a:solidFill>
                  <a:schemeClr val="accent1"/>
                </a:solidFill>
                <a:latin typeface="方正兰亭黑_GBK"/>
                <a:ea typeface="方正兰亭黑_GBK"/>
              </a:rPr>
              <a:t>使用抽象块而非整个文件作为存储单元，大大简化存储子系统的设计</a:t>
            </a:r>
            <a:endParaRPr lang="en-US" altLang="zh-CN" sz="1600">
              <a:solidFill>
                <a:schemeClr val="accent1"/>
              </a:solidFill>
              <a:latin typeface="方正兰亭黑_GBK"/>
              <a:ea typeface="方正兰亭黑_GBK"/>
            </a:endParaRPr>
          </a:p>
        </p:txBody>
      </p:sp>
      <p:cxnSp>
        <p:nvCxnSpPr>
          <p:cNvPr id="97" name="直接连接符 96"/>
          <p:cNvCxnSpPr/>
          <p:nvPr/>
        </p:nvCxnSpPr>
        <p:spPr>
          <a:xfrm>
            <a:off x="1648395" y="4374799"/>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8" name="组合 97"/>
          <p:cNvGrpSpPr/>
          <p:nvPr/>
        </p:nvGrpSpPr>
        <p:grpSpPr>
          <a:xfrm>
            <a:off x="830829" y="4968369"/>
            <a:ext cx="686373" cy="686373"/>
            <a:chOff x="6357074" y="1008628"/>
            <a:chExt cx="1676757" cy="1676757"/>
          </a:xfrm>
        </p:grpSpPr>
        <p:sp>
          <p:nvSpPr>
            <p:cNvPr id="99" name="椭圆 98"/>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00" name="椭圆 99"/>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102" name="矩形 10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531620" y="5043805"/>
            <a:ext cx="5358130" cy="583565"/>
          </a:xfrm>
          <a:prstGeom prst="rect">
            <a:avLst/>
          </a:prstGeom>
        </p:spPr>
        <p:txBody>
          <a:bodyPr wrap="square">
            <a:spAutoFit/>
          </a:bodyPr>
          <a:lstStyle/>
          <a:p>
            <a:pPr fontAlgn="base">
              <a:spcBef>
                <a:spcPct val="0"/>
              </a:spcBef>
              <a:spcAft>
                <a:spcPct val="0"/>
              </a:spcAft>
              <a:defRPr/>
            </a:pPr>
            <a:r>
              <a:rPr lang="zh-CN" altLang="en-US" sz="1600">
                <a:solidFill>
                  <a:schemeClr val="accent1"/>
                </a:solidFill>
                <a:latin typeface="方正兰亭黑_GBK"/>
                <a:ea typeface="方正兰亭黑_GBK"/>
              </a:rPr>
              <a:t>块非常适合用于数据备份进而提供数据容错能力和提高可用性</a:t>
            </a:r>
            <a:endParaRPr lang="en-US" altLang="zh-CN" sz="1600">
              <a:solidFill>
                <a:schemeClr val="accent1"/>
              </a:solidFill>
              <a:latin typeface="方正兰亭黑_GBK"/>
              <a:ea typeface="方正兰亭黑_GBK"/>
            </a:endParaRPr>
          </a:p>
        </p:txBody>
      </p:sp>
      <p:cxnSp>
        <p:nvCxnSpPr>
          <p:cNvPr id="103" name="直接连接符 102"/>
          <p:cNvCxnSpPr/>
          <p:nvPr/>
        </p:nvCxnSpPr>
        <p:spPr>
          <a:xfrm>
            <a:off x="1655654" y="5760621"/>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AutoShape 59"/>
          <p:cNvSpPr/>
          <p:nvPr/>
        </p:nvSpPr>
        <p:spPr bwMode="auto">
          <a:xfrm>
            <a:off x="995362" y="5160615"/>
            <a:ext cx="303217" cy="301881"/>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sp>
        <p:nvSpPr>
          <p:cNvPr id="53" name="AutoShape 112"/>
          <p:cNvSpPr/>
          <p:nvPr/>
        </p:nvSpPr>
        <p:spPr bwMode="auto">
          <a:xfrm>
            <a:off x="1027091" y="3650495"/>
            <a:ext cx="303217" cy="301881"/>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grpSp>
        <p:nvGrpSpPr>
          <p:cNvPr id="54" name="组合 53"/>
          <p:cNvGrpSpPr/>
          <p:nvPr/>
        </p:nvGrpSpPr>
        <p:grpSpPr>
          <a:xfrm>
            <a:off x="1025782" y="2184591"/>
            <a:ext cx="302209" cy="302209"/>
            <a:chOff x="2473104" y="2145028"/>
            <a:chExt cx="359165" cy="359165"/>
          </a:xfrm>
          <a:solidFill>
            <a:schemeClr val="bg1"/>
          </a:solidFill>
        </p:grpSpPr>
        <p:sp>
          <p:nvSpPr>
            <p:cNvPr id="55"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sp>
          <p:nvSpPr>
            <p:cNvPr id="56"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grpSp>
      <p:pic>
        <p:nvPicPr>
          <p:cNvPr id="2" name="图片 1" descr="timg"/>
          <p:cNvPicPr>
            <a:picLocks noChangeAspect="1"/>
          </p:cNvPicPr>
          <p:nvPr/>
        </p:nvPicPr>
        <p:blipFill>
          <a:blip r:embed="rId3"/>
          <a:stretch>
            <a:fillRect/>
          </a:stretch>
        </p:blipFill>
        <p:spPr>
          <a:xfrm>
            <a:off x="8979535" y="4817110"/>
            <a:ext cx="2608580" cy="14706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46015" y="244885"/>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135">
                <a:solidFill>
                  <a:schemeClr val="accent1"/>
                </a:solidFill>
                <a:latin typeface="方正兰亭黑_GBK"/>
                <a:ea typeface="方正兰亭黑_GBK"/>
              </a:rPr>
              <a:t>任务分析</a:t>
            </a:r>
            <a:endParaRPr lang="en-US" altLang="zh-CN" sz="2135">
              <a:solidFill>
                <a:schemeClr val="accent1"/>
              </a:solidFill>
              <a:latin typeface="方正兰亭黑_GBK"/>
              <a:ea typeface="方正兰亭黑_GBK"/>
            </a:endParaRPr>
          </a:p>
        </p:txBody>
      </p:sp>
      <p:sp>
        <p:nvSpPr>
          <p:cNvPr id="11" name="矩形 10"/>
          <p:cNvSpPr/>
          <p:nvPr/>
        </p:nvSpPr>
        <p:spPr>
          <a:xfrm>
            <a:off x="1246016" y="647953"/>
            <a:ext cx="5453993" cy="422680"/>
          </a:xfrm>
          <a:prstGeom prst="rect">
            <a:avLst/>
          </a:prstGeom>
        </p:spPr>
        <p:txBody>
          <a:bodyPr wrap="square">
            <a:spAutoFit/>
          </a:bodyPr>
          <a:lstStyle/>
          <a:p>
            <a:pPr>
              <a:lnSpc>
                <a:spcPct val="150000"/>
              </a:lnSpc>
            </a:pPr>
            <a:r>
              <a:rPr lang="zh-CN" altLang="en-US" sz="1600"/>
              <a:t>等还是不等？这是一个时间问题</a:t>
            </a:r>
            <a:endParaRPr lang="zh-CN" altLang="en-US" sz="2000">
              <a:solidFill>
                <a:schemeClr val="tx1">
                  <a:lumMod val="85000"/>
                  <a:lumOff val="15000"/>
                </a:schemeClr>
              </a:solidFill>
            </a:endParaRP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100" name="对象 99"/>
          <p:cNvGraphicFramePr/>
          <p:nvPr/>
        </p:nvGraphicFramePr>
        <p:xfrm>
          <a:off x="1246015" y="1828800"/>
          <a:ext cx="9762296" cy="4145871"/>
        </p:xfrm>
        <a:graphic>
          <a:graphicData uri="http://schemas.openxmlformats.org/presentationml/2006/ole">
            <mc:AlternateContent xmlns:mc="http://schemas.openxmlformats.org/markup-compatibility/2006">
              <mc:Choice xmlns:v="urn:schemas-microsoft-com:vml" Requires="v">
                <p:oleObj spid="_x0000_s1315" r:id="rId4" imgW="6089650" imgH="2130425" progId="Visio.Drawing.11">
                  <p:embed/>
                </p:oleObj>
              </mc:Choice>
              <mc:Fallback>
                <p:oleObj r:id="rId4" imgW="6089650" imgH="2130425" progId="Visio.Drawing.11">
                  <p:embed/>
                  <p:pic>
                    <p:nvPicPr>
                      <p:cNvPr id="0" name="对象 3"/>
                      <p:cNvPicPr/>
                      <p:nvPr/>
                    </p:nvPicPr>
                    <p:blipFill>
                      <a:blip r:embed="rId5"/>
                      <a:stretch>
                        <a:fillRect/>
                      </a:stretch>
                    </p:blipFill>
                    <p:spPr>
                      <a:xfrm>
                        <a:off x="1246015" y="1828800"/>
                        <a:ext cx="9762296" cy="4145871"/>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989034" y="2578226"/>
            <a:ext cx="2235676" cy="2235676"/>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4" name="椭圆 23"/>
          <p:cNvSpPr/>
          <p:nvPr/>
        </p:nvSpPr>
        <p:spPr>
          <a:xfrm>
            <a:off x="2249135" y="2824389"/>
            <a:ext cx="1743351" cy="174335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5" name="文本框 5"/>
          <p:cNvSpPr txBox="1">
            <a:spLocks noChangeArrowheads="1"/>
          </p:cNvSpPr>
          <p:nvPr/>
        </p:nvSpPr>
        <p:spPr bwMode="auto">
          <a:xfrm>
            <a:off x="2598702" y="3142065"/>
            <a:ext cx="100203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6400" b="1">
                <a:solidFill>
                  <a:prstClr val="white"/>
                </a:solidFill>
                <a:latin typeface="方正兰亭黑_GBK"/>
                <a:ea typeface="方正兰亭黑_GBK"/>
              </a:rPr>
              <a:t>04</a:t>
            </a:r>
            <a:endParaRPr lang="zh-CN" altLang="en-US" sz="6400" b="1">
              <a:solidFill>
                <a:prstClr val="white"/>
              </a:solidFill>
              <a:latin typeface="方正兰亭黑_GBK"/>
              <a:ea typeface="方正兰亭黑_GBK"/>
            </a:endParaRPr>
          </a:p>
        </p:txBody>
      </p:sp>
      <p:sp>
        <p:nvSpPr>
          <p:cNvPr id="16" name="文本框 5"/>
          <p:cNvSpPr txBox="1">
            <a:spLocks noChangeArrowheads="1"/>
          </p:cNvSpPr>
          <p:nvPr/>
        </p:nvSpPr>
        <p:spPr bwMode="auto">
          <a:xfrm>
            <a:off x="5077932" y="3449111"/>
            <a:ext cx="33832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800">
                <a:solidFill>
                  <a:schemeClr val="accent1"/>
                </a:solidFill>
                <a:latin typeface="+mj-ea"/>
              </a:rPr>
              <a:t>数据块副本放置策略</a:t>
            </a:r>
            <a:endParaRPr lang="zh-CN" altLang="en-US" sz="2665">
              <a:solidFill>
                <a:srgbClr val="27506E"/>
              </a:solidFill>
              <a:latin typeface="方正兰亭黑_GBK"/>
              <a:ea typeface="方正兰亭黑_GBK"/>
            </a:endParaRPr>
          </a:p>
        </p:txBody>
      </p:sp>
      <p:sp>
        <p:nvSpPr>
          <p:cNvPr id="25" name="椭圆 24"/>
          <p:cNvSpPr/>
          <p:nvPr/>
        </p:nvSpPr>
        <p:spPr>
          <a:xfrm>
            <a:off x="3697242" y="2592797"/>
            <a:ext cx="520689" cy="520689"/>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6" name="椭圆 25"/>
          <p:cNvSpPr/>
          <p:nvPr/>
        </p:nvSpPr>
        <p:spPr>
          <a:xfrm>
            <a:off x="1889481" y="3015197"/>
            <a:ext cx="382375" cy="38237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8" name="椭圆 27"/>
          <p:cNvSpPr/>
          <p:nvPr/>
        </p:nvSpPr>
        <p:spPr>
          <a:xfrm>
            <a:off x="1698293" y="4863033"/>
            <a:ext cx="213793" cy="21379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9" name="椭圆 28"/>
          <p:cNvSpPr/>
          <p:nvPr/>
        </p:nvSpPr>
        <p:spPr>
          <a:xfrm>
            <a:off x="2249135" y="4410935"/>
            <a:ext cx="294040" cy="29404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0" name="椭圆 29"/>
          <p:cNvSpPr/>
          <p:nvPr/>
        </p:nvSpPr>
        <p:spPr>
          <a:xfrm>
            <a:off x="4021772" y="3972331"/>
            <a:ext cx="304395" cy="30439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1" name="椭圆 30"/>
          <p:cNvSpPr/>
          <p:nvPr/>
        </p:nvSpPr>
        <p:spPr>
          <a:xfrm>
            <a:off x="3786429" y="4799329"/>
            <a:ext cx="206056" cy="20605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2" name="椭圆 31"/>
          <p:cNvSpPr/>
          <p:nvPr/>
        </p:nvSpPr>
        <p:spPr>
          <a:xfrm>
            <a:off x="1669784" y="3972331"/>
            <a:ext cx="132944" cy="132944"/>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65155" y="244885"/>
            <a:ext cx="2651688"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135">
                <a:solidFill>
                  <a:srgbClr val="27506E"/>
                </a:solidFill>
                <a:latin typeface="方正兰亭黑_GBK"/>
                <a:ea typeface="方正兰亭黑_GBK"/>
              </a:rPr>
              <a:t>数据块副本放置策略</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2"/>
          <p:cNvPicPr>
            <a:picLocks noChangeAspect="1" noChangeArrowheads="1"/>
          </p:cNvPicPr>
          <p:nvPr/>
        </p:nvPicPr>
        <p:blipFill>
          <a:blip r:embed="rId3" cstate="print"/>
          <a:srcRect/>
          <a:stretch>
            <a:fillRect/>
          </a:stretch>
        </p:blipFill>
        <p:spPr bwMode="auto">
          <a:xfrm>
            <a:off x="7631644" y="858268"/>
            <a:ext cx="3133725" cy="3190875"/>
          </a:xfrm>
          <a:prstGeom prst="rect">
            <a:avLst/>
          </a:prstGeom>
          <a:noFill/>
          <a:ln w="9525">
            <a:noFill/>
            <a:miter lim="800000"/>
            <a:headEnd/>
            <a:tailEnd/>
          </a:ln>
        </p:spPr>
      </p:pic>
      <p:pic>
        <p:nvPicPr>
          <p:cNvPr id="5" name="图片 4" descr="timg 1(1)"/>
          <p:cNvPicPr>
            <a:picLocks noChangeAspect="1"/>
          </p:cNvPicPr>
          <p:nvPr/>
        </p:nvPicPr>
        <p:blipFill>
          <a:blip r:embed="rId4"/>
          <a:stretch>
            <a:fillRect/>
          </a:stretch>
        </p:blipFill>
        <p:spPr>
          <a:xfrm>
            <a:off x="7631644" y="4049143"/>
            <a:ext cx="3133725" cy="2018665"/>
          </a:xfrm>
          <a:prstGeom prst="rect">
            <a:avLst/>
          </a:prstGeom>
        </p:spPr>
      </p:pic>
      <p:sp>
        <p:nvSpPr>
          <p:cNvPr id="6" name="内容占位符 2"/>
          <p:cNvSpPr txBox="1"/>
          <p:nvPr/>
        </p:nvSpPr>
        <p:spPr>
          <a:xfrm>
            <a:off x="1265155" y="1239803"/>
            <a:ext cx="5653292" cy="50734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4600"/>
              </a:lnSpc>
              <a:buNone/>
            </a:pPr>
            <a:r>
              <a:rPr lang="en-US" altLang="zh-CN">
                <a:latin typeface="Times New Roman" panose="02020603050405020304" pitchFamily="18" charset="0"/>
                <a:cs typeface="Times New Roman" panose="02020603050405020304" pitchFamily="18" charset="0"/>
              </a:rPr>
              <a:t>Block的副本放置策略</a:t>
            </a:r>
          </a:p>
          <a:p>
            <a:endParaRPr lang="en-US" altLang="zh-CN">
              <a:latin typeface="Times New Roman" panose="02020603050405020304" pitchFamily="18" charset="0"/>
              <a:cs typeface="Times New Roman" panose="02020603050405020304" pitchFamily="18" charset="0"/>
            </a:endParaRPr>
          </a:p>
          <a:p>
            <a:pPr lvl="1">
              <a:lnSpc>
                <a:spcPts val="3300"/>
              </a:lnSpc>
              <a:tabLst>
                <a:tab pos="342900" algn="l"/>
              </a:tabLst>
            </a:pPr>
            <a:r>
              <a:rPr lang="en-US" altLang="zh-CN" err="1">
                <a:latin typeface="Times New Roman" panose="02020603050405020304" pitchFamily="18" charset="0"/>
                <a:cs typeface="Times New Roman" panose="02020603050405020304" pitchFamily="18" charset="0"/>
              </a:rPr>
              <a:t>第一个副本：放置在上传文件的DN；如果是集群外提交，则随机挑选一台磁盘不太满，CPU不太忙的节点</a:t>
            </a:r>
            <a:r>
              <a:rPr lang="en-US" altLang="zh-CN">
                <a:latin typeface="Times New Roman" panose="02020603050405020304" pitchFamily="18" charset="0"/>
                <a:cs typeface="Times New Roman" panose="02020603050405020304" pitchFamily="18" charset="0"/>
              </a:rPr>
              <a:t>。</a:t>
            </a:r>
          </a:p>
          <a:p>
            <a:pPr lvl="1">
              <a:lnSpc>
                <a:spcPts val="3300"/>
              </a:lnSpc>
              <a:tabLst>
                <a:tab pos="342900" algn="l"/>
              </a:tabLst>
            </a:pPr>
            <a:r>
              <a:rPr lang="en-US" altLang="zh-CN" err="1">
                <a:latin typeface="Times New Roman" panose="02020603050405020304" pitchFamily="18" charset="0"/>
                <a:cs typeface="Times New Roman" panose="02020603050405020304" pitchFamily="18" charset="0"/>
              </a:rPr>
              <a:t>第二个副本：放置在于第一个副本不同的</a:t>
            </a:r>
            <a:r>
              <a:rPr lang="en-US" altLang="zh-CN">
                <a:latin typeface="Times New Roman" panose="02020603050405020304" pitchFamily="18" charset="0"/>
                <a:cs typeface="Times New Roman" panose="02020603050405020304" pitchFamily="18" charset="0"/>
              </a:rPr>
              <a:t> </a:t>
            </a:r>
            <a:r>
              <a:rPr lang="en-US" altLang="zh-CN" err="1">
                <a:latin typeface="Times New Roman" panose="02020603050405020304" pitchFamily="18" charset="0"/>
                <a:cs typeface="Times New Roman" panose="02020603050405020304" pitchFamily="18" charset="0"/>
              </a:rPr>
              <a:t>机架的节点上</a:t>
            </a:r>
            <a:r>
              <a:rPr lang="en-US" altLang="zh-CN">
                <a:latin typeface="Times New Roman" panose="02020603050405020304" pitchFamily="18" charset="0"/>
                <a:cs typeface="Times New Roman" panose="02020603050405020304" pitchFamily="18" charset="0"/>
              </a:rPr>
              <a:t>。</a:t>
            </a:r>
          </a:p>
          <a:p>
            <a:pPr lvl="1">
              <a:lnSpc>
                <a:spcPts val="3300"/>
              </a:lnSpc>
              <a:tabLst>
                <a:tab pos="342900" algn="l"/>
              </a:tabLst>
            </a:pPr>
            <a:r>
              <a:rPr lang="en-US" altLang="zh-CN" err="1">
                <a:latin typeface="Times New Roman" panose="02020603050405020304" pitchFamily="18" charset="0"/>
                <a:cs typeface="Times New Roman" panose="02020603050405020304" pitchFamily="18" charset="0"/>
              </a:rPr>
              <a:t>第三个副本：与第二个副本相同机架的节</a:t>
            </a:r>
            <a:r>
              <a:rPr lang="zh-CN" altLang="en-US">
                <a:latin typeface="Times New Roman" panose="02020603050405020304" pitchFamily="18" charset="0"/>
                <a:cs typeface="Times New Roman" panose="02020603050405020304" pitchFamily="18" charset="0"/>
              </a:rPr>
              <a:t>点。</a:t>
            </a:r>
            <a:endParaRPr lang="en-US" altLang="zh-CN">
              <a:latin typeface="Times New Roman" panose="02020603050405020304" pitchFamily="18" charset="0"/>
              <a:cs typeface="Times New Roman" panose="02020603050405020304" pitchFamily="18" charset="0"/>
            </a:endParaRPr>
          </a:p>
          <a:p>
            <a:pPr lvl="1">
              <a:lnSpc>
                <a:spcPts val="3300"/>
              </a:lnSpc>
              <a:tabLst>
                <a:tab pos="342900" algn="l"/>
              </a:tabLst>
            </a:pPr>
            <a:r>
              <a:rPr lang="en-US" altLang="zh-CN" err="1">
                <a:latin typeface="Times New Roman" panose="02020603050405020304" pitchFamily="18" charset="0"/>
                <a:cs typeface="Times New Roman" panose="02020603050405020304" pitchFamily="18" charset="0"/>
              </a:rPr>
              <a:t>更多副本：随机节点</a:t>
            </a:r>
            <a:endParaRPr lang="en-US" altLang="zh-CN">
              <a:latin typeface="Times New Roman" panose="02020603050405020304" pitchFamily="18" charset="0"/>
              <a:cs typeface="Times New Roman" panose="02020603050405020304" pitchFamily="18" charset="0"/>
            </a:endParaRPr>
          </a:p>
          <a:p>
            <a:endParaRPr lang="zh-CN" altLang="en-US" sz="160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65155" y="244885"/>
            <a:ext cx="2651688"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zh-CN" altLang="en-US" sz="2135">
                <a:solidFill>
                  <a:srgbClr val="27506E"/>
                </a:solidFill>
                <a:latin typeface="方正兰亭黑_GBK"/>
                <a:ea typeface="方正兰亭黑_GBK"/>
              </a:rPr>
              <a:t>数据块副本放置策略</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0" y="1594708"/>
            <a:ext cx="12192000" cy="36685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989034" y="2578226"/>
            <a:ext cx="2235676" cy="2235676"/>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4" name="椭圆 23"/>
          <p:cNvSpPr/>
          <p:nvPr/>
        </p:nvSpPr>
        <p:spPr>
          <a:xfrm>
            <a:off x="2249135" y="2824389"/>
            <a:ext cx="1743351" cy="174335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5" name="文本框 5"/>
          <p:cNvSpPr txBox="1">
            <a:spLocks noChangeArrowheads="1"/>
          </p:cNvSpPr>
          <p:nvPr/>
        </p:nvSpPr>
        <p:spPr bwMode="auto">
          <a:xfrm>
            <a:off x="2598702" y="3142065"/>
            <a:ext cx="100203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6400" b="1">
                <a:solidFill>
                  <a:prstClr val="white"/>
                </a:solidFill>
                <a:latin typeface="方正兰亭黑_GBK"/>
                <a:ea typeface="方正兰亭黑_GBK"/>
              </a:rPr>
              <a:t>05</a:t>
            </a:r>
            <a:endParaRPr lang="zh-CN" altLang="en-US" sz="6400" b="1">
              <a:solidFill>
                <a:prstClr val="white"/>
              </a:solidFill>
              <a:latin typeface="方正兰亭黑_GBK"/>
              <a:ea typeface="方正兰亭黑_GBK"/>
            </a:endParaRPr>
          </a:p>
        </p:txBody>
      </p:sp>
      <p:sp>
        <p:nvSpPr>
          <p:cNvPr id="16" name="文本框 5"/>
          <p:cNvSpPr txBox="1">
            <a:spLocks noChangeArrowheads="1"/>
          </p:cNvSpPr>
          <p:nvPr/>
        </p:nvSpPr>
        <p:spPr bwMode="auto">
          <a:xfrm>
            <a:off x="5077932" y="3449111"/>
            <a:ext cx="218503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en-US" sz="2800">
                <a:solidFill>
                  <a:schemeClr val="accent1"/>
                </a:solidFill>
                <a:latin typeface="+mj-ea"/>
              </a:rPr>
              <a:t>HDFS</a:t>
            </a:r>
            <a:r>
              <a:rPr lang="zh-CN" altLang="en-US" sz="2800">
                <a:solidFill>
                  <a:schemeClr val="accent1"/>
                </a:solidFill>
                <a:latin typeface="+mj-ea"/>
              </a:rPr>
              <a:t>的权限</a:t>
            </a:r>
          </a:p>
        </p:txBody>
      </p:sp>
      <p:sp>
        <p:nvSpPr>
          <p:cNvPr id="25" name="椭圆 24"/>
          <p:cNvSpPr/>
          <p:nvPr/>
        </p:nvSpPr>
        <p:spPr>
          <a:xfrm>
            <a:off x="3697242" y="2592797"/>
            <a:ext cx="520689" cy="520689"/>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6" name="椭圆 25"/>
          <p:cNvSpPr/>
          <p:nvPr/>
        </p:nvSpPr>
        <p:spPr>
          <a:xfrm>
            <a:off x="1889481" y="3015197"/>
            <a:ext cx="382375" cy="38237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8" name="椭圆 27"/>
          <p:cNvSpPr/>
          <p:nvPr/>
        </p:nvSpPr>
        <p:spPr>
          <a:xfrm>
            <a:off x="1698293" y="4863033"/>
            <a:ext cx="213793" cy="21379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9" name="椭圆 28"/>
          <p:cNvSpPr/>
          <p:nvPr/>
        </p:nvSpPr>
        <p:spPr>
          <a:xfrm>
            <a:off x="2249135" y="4410935"/>
            <a:ext cx="294040" cy="29404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0" name="椭圆 29"/>
          <p:cNvSpPr/>
          <p:nvPr/>
        </p:nvSpPr>
        <p:spPr>
          <a:xfrm>
            <a:off x="4021772" y="3972331"/>
            <a:ext cx="304395" cy="30439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1" name="椭圆 30"/>
          <p:cNvSpPr/>
          <p:nvPr/>
        </p:nvSpPr>
        <p:spPr>
          <a:xfrm>
            <a:off x="3786429" y="4799329"/>
            <a:ext cx="206056" cy="20605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2" name="椭圆 31"/>
          <p:cNvSpPr/>
          <p:nvPr/>
        </p:nvSpPr>
        <p:spPr>
          <a:xfrm>
            <a:off x="1669784" y="3972331"/>
            <a:ext cx="132944" cy="132944"/>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74165" y="1309370"/>
            <a:ext cx="9418955" cy="4599940"/>
          </a:xfrm>
          <a:prstGeom prst="rect">
            <a:avLst/>
          </a:prstGeom>
          <a:noFill/>
        </p:spPr>
        <p:txBody>
          <a:bodyPr wrap="square" rtlCol="0" anchor="t">
            <a:spAutoFit/>
          </a:bodyPr>
          <a:lstStyle/>
          <a:p>
            <a:pPr fontAlgn="auto">
              <a:lnSpc>
                <a:spcPct val="150000"/>
              </a:lnSpc>
              <a:spcBef>
                <a:spcPts val="600"/>
              </a:spcBef>
              <a:spcAft>
                <a:spcPts val="600"/>
              </a:spcAft>
            </a:pPr>
            <a:r>
              <a:rPr lang="en-US" sz="1800">
                <a:latin typeface="Consolas" panose="020B0609020204030204" pitchFamily="49" charset="0"/>
                <a:ea typeface="宋体" panose="02010600030101010101" pitchFamily="2" charset="-122"/>
                <a:cs typeface="Consolas" panose="020B0609020204030204" pitchFamily="49" charset="0"/>
                <a:sym typeface="+mn-ea"/>
              </a:rPr>
              <a:t>1</a:t>
            </a:r>
            <a:r>
              <a:rPr lang="zh-CN" altLang="en-US" sz="1800">
                <a:latin typeface="Consolas" panose="020B0609020204030204" pitchFamily="49" charset="0"/>
                <a:ea typeface="宋体" panose="02010600030101010101" pitchFamily="2" charset="-122"/>
                <a:cs typeface="Consolas" panose="020B0609020204030204" pitchFamily="49" charset="0"/>
                <a:sym typeface="+mn-ea"/>
              </a:rPr>
              <a:t>、</a:t>
            </a:r>
            <a:r>
              <a:rPr lang="zh-CN" sz="1800">
                <a:latin typeface="Consolas" panose="020B0609020204030204" pitchFamily="49" charset="0"/>
                <a:ea typeface="宋体" panose="02010600030101010101" pitchFamily="2" charset="-122"/>
                <a:sym typeface="+mn-ea"/>
              </a:rPr>
              <a:t>每个文件和目录都和一个拥有着和组相关联。</a:t>
            </a:r>
          </a:p>
          <a:p>
            <a:pPr fontAlgn="auto">
              <a:lnSpc>
                <a:spcPct val="150000"/>
              </a:lnSpc>
              <a:spcBef>
                <a:spcPts val="600"/>
              </a:spcBef>
              <a:spcAft>
                <a:spcPts val="600"/>
              </a:spcAft>
            </a:pPr>
            <a:r>
              <a:rPr lang="en-US" altLang="zh-CN" sz="1800">
                <a:latin typeface="Consolas" panose="020B0609020204030204" pitchFamily="49" charset="0"/>
                <a:ea typeface="宋体" panose="02010600030101010101" pitchFamily="2" charset="-122"/>
                <a:sym typeface="+mn-ea"/>
              </a:rPr>
              <a:t>2</a:t>
            </a:r>
            <a:r>
              <a:rPr lang="zh-CN" altLang="en-US" sz="1800">
                <a:latin typeface="Consolas" panose="020B0609020204030204" pitchFamily="49" charset="0"/>
                <a:ea typeface="宋体" panose="02010600030101010101" pitchFamily="2" charset="-122"/>
                <a:sym typeface="+mn-ea"/>
              </a:rPr>
              <a:t>、</a:t>
            </a:r>
            <a:r>
              <a:rPr lang="zh-CN" sz="1800">
                <a:latin typeface="Consolas" panose="020B0609020204030204" pitchFamily="49" charset="0"/>
                <a:ea typeface="宋体" panose="02010600030101010101" pitchFamily="2" charset="-122"/>
                <a:sym typeface="+mn-ea"/>
              </a:rPr>
              <a:t>文件或者目录对与拥有者、同组用户和其他用户拥有独立的权限。</a:t>
            </a:r>
          </a:p>
          <a:p>
            <a:pPr fontAlgn="auto">
              <a:lnSpc>
                <a:spcPct val="150000"/>
              </a:lnSpc>
              <a:spcBef>
                <a:spcPts val="600"/>
              </a:spcBef>
              <a:spcAft>
                <a:spcPts val="600"/>
              </a:spcAft>
            </a:pPr>
            <a:r>
              <a:rPr lang="en-US" altLang="zh-CN" sz="1800">
                <a:latin typeface="Consolas" panose="020B0609020204030204" pitchFamily="49" charset="0"/>
                <a:ea typeface="宋体" panose="02010600030101010101" pitchFamily="2" charset="-122"/>
                <a:sym typeface="+mn-ea"/>
              </a:rPr>
              <a:t>3</a:t>
            </a:r>
            <a:r>
              <a:rPr lang="zh-CN" altLang="en-US" sz="1800">
                <a:latin typeface="Consolas" panose="020B0609020204030204" pitchFamily="49" charset="0"/>
                <a:ea typeface="宋体" panose="02010600030101010101" pitchFamily="2" charset="-122"/>
                <a:sym typeface="+mn-ea"/>
              </a:rPr>
              <a:t>、</a:t>
            </a:r>
            <a:r>
              <a:rPr lang="zh-CN" sz="1800">
                <a:latin typeface="Consolas" panose="020B0609020204030204" pitchFamily="49" charset="0"/>
                <a:ea typeface="宋体" panose="02010600030101010101" pitchFamily="2" charset="-122"/>
                <a:sym typeface="+mn-ea"/>
              </a:rPr>
              <a:t>对于一个文件，</a:t>
            </a:r>
            <a:r>
              <a:rPr lang="en-US" sz="1800">
                <a:latin typeface="Consolas" panose="020B0609020204030204" pitchFamily="49" charset="0"/>
                <a:ea typeface="宋体" panose="02010600030101010101" pitchFamily="2" charset="-122"/>
                <a:sym typeface="+mn-ea"/>
              </a:rPr>
              <a:t>r</a:t>
            </a:r>
            <a:r>
              <a:rPr lang="zh-CN" sz="1800">
                <a:latin typeface="Consolas" panose="020B0609020204030204" pitchFamily="49" charset="0"/>
                <a:ea typeface="宋体" panose="02010600030101010101" pitchFamily="2" charset="-122"/>
                <a:sym typeface="+mn-ea"/>
              </a:rPr>
              <a:t>表示读取的权限，</a:t>
            </a:r>
            <a:r>
              <a:rPr lang="en-US" sz="1800">
                <a:latin typeface="Consolas" panose="020B0609020204030204" pitchFamily="49" charset="0"/>
                <a:ea typeface="宋体" panose="02010600030101010101" pitchFamily="2" charset="-122"/>
                <a:sym typeface="+mn-ea"/>
              </a:rPr>
              <a:t>w</a:t>
            </a:r>
            <a:r>
              <a:rPr lang="zh-CN" sz="1800">
                <a:latin typeface="Consolas" panose="020B0609020204030204" pitchFamily="49" charset="0"/>
                <a:ea typeface="宋体" panose="02010600030101010101" pitchFamily="2" charset="-122"/>
                <a:sym typeface="+mn-ea"/>
              </a:rPr>
              <a:t>表示写或者追加的权限。对于目录而言，</a:t>
            </a:r>
            <a:r>
              <a:rPr lang="en-US" sz="1800">
                <a:latin typeface="Consolas" panose="020B0609020204030204" pitchFamily="49" charset="0"/>
                <a:ea typeface="宋体" panose="02010600030101010101" pitchFamily="2" charset="-122"/>
                <a:sym typeface="+mn-ea"/>
              </a:rPr>
              <a:t>r</a:t>
            </a:r>
            <a:r>
              <a:rPr lang="zh-CN" sz="1800">
                <a:latin typeface="Consolas" panose="020B0609020204030204" pitchFamily="49" charset="0"/>
                <a:ea typeface="宋体" panose="02010600030101010101" pitchFamily="2" charset="-122"/>
                <a:sym typeface="+mn-ea"/>
              </a:rPr>
              <a:t>表示列出目录内容的权限，</a:t>
            </a:r>
            <a:r>
              <a:rPr lang="en-US" sz="1800">
                <a:latin typeface="Consolas" panose="020B0609020204030204" pitchFamily="49" charset="0"/>
                <a:ea typeface="宋体" panose="02010600030101010101" pitchFamily="2" charset="-122"/>
                <a:sym typeface="+mn-ea"/>
              </a:rPr>
              <a:t>w</a:t>
            </a:r>
            <a:r>
              <a:rPr lang="zh-CN" sz="1800">
                <a:latin typeface="Consolas" panose="020B0609020204030204" pitchFamily="49" charset="0"/>
                <a:ea typeface="宋体" panose="02010600030101010101" pitchFamily="2" charset="-122"/>
                <a:sym typeface="+mn-ea"/>
              </a:rPr>
              <a:t>表示创建或者删除文件和目录的权限，</a:t>
            </a:r>
            <a:r>
              <a:rPr lang="en-US" sz="1800">
                <a:latin typeface="Consolas" panose="020B0609020204030204" pitchFamily="49" charset="0"/>
                <a:ea typeface="宋体" panose="02010600030101010101" pitchFamily="2" charset="-122"/>
                <a:sym typeface="+mn-ea"/>
              </a:rPr>
              <a:t>x</a:t>
            </a:r>
            <a:r>
              <a:rPr lang="zh-CN" sz="1800">
                <a:latin typeface="Consolas" panose="020B0609020204030204" pitchFamily="49" charset="0"/>
                <a:ea typeface="宋体" panose="02010600030101010101" pitchFamily="2" charset="-122"/>
                <a:sym typeface="+mn-ea"/>
              </a:rPr>
              <a:t>表示访问该目录子项目的权限。</a:t>
            </a:r>
          </a:p>
          <a:p>
            <a:pPr fontAlgn="auto">
              <a:lnSpc>
                <a:spcPct val="150000"/>
              </a:lnSpc>
              <a:spcBef>
                <a:spcPts val="600"/>
              </a:spcBef>
              <a:spcAft>
                <a:spcPts val="600"/>
              </a:spcAft>
            </a:pPr>
            <a:r>
              <a:rPr lang="en-US" altLang="zh-CN" sz="1800">
                <a:latin typeface="Consolas" panose="020B0609020204030204" pitchFamily="49" charset="0"/>
                <a:ea typeface="宋体" panose="02010600030101010101" pitchFamily="2" charset="-122"/>
                <a:sym typeface="+mn-ea"/>
              </a:rPr>
              <a:t>4</a:t>
            </a:r>
            <a:r>
              <a:rPr lang="zh-CN" altLang="en-US" sz="1800">
                <a:latin typeface="Consolas" panose="020B0609020204030204" pitchFamily="49" charset="0"/>
                <a:ea typeface="宋体" panose="02010600030101010101" pitchFamily="2" charset="-122"/>
                <a:sym typeface="+mn-ea"/>
              </a:rPr>
              <a:t>、</a:t>
            </a:r>
            <a:r>
              <a:rPr lang="zh-CN" sz="1800">
                <a:latin typeface="Consolas" panose="020B0609020204030204" pitchFamily="49" charset="0"/>
                <a:ea typeface="宋体" panose="02010600030101010101" pitchFamily="2" charset="-122"/>
                <a:sym typeface="+mn-ea"/>
              </a:rPr>
              <a:t>默认情况下</a:t>
            </a:r>
            <a:r>
              <a:rPr lang="en-US" sz="1800">
                <a:latin typeface="Consolas" panose="020B0609020204030204" pitchFamily="49" charset="0"/>
                <a:ea typeface="宋体" panose="02010600030101010101" pitchFamily="2" charset="-122"/>
                <a:cs typeface="Consolas" panose="020B0609020204030204" pitchFamily="49" charset="0"/>
                <a:sym typeface="+mn-ea"/>
              </a:rPr>
              <a:t>hadoop</a:t>
            </a:r>
            <a:r>
              <a:rPr lang="zh-CN" sz="1800">
                <a:latin typeface="Consolas" panose="020B0609020204030204" pitchFamily="49" charset="0"/>
                <a:ea typeface="宋体" panose="02010600030101010101" pitchFamily="2" charset="-122"/>
                <a:sym typeface="+mn-ea"/>
              </a:rPr>
              <a:t>运行时安全措施处于停用模式。一个客户端可以在远程系统上通过创建和任意一个合法用户同名的账号来进行访问。</a:t>
            </a:r>
          </a:p>
          <a:p>
            <a:pPr fontAlgn="auto">
              <a:lnSpc>
                <a:spcPct val="150000"/>
              </a:lnSpc>
              <a:spcBef>
                <a:spcPts val="600"/>
              </a:spcBef>
              <a:spcAft>
                <a:spcPts val="600"/>
              </a:spcAft>
            </a:pPr>
            <a:r>
              <a:rPr lang="en-US" altLang="zh-CN" sz="1800">
                <a:latin typeface="Consolas" panose="020B0609020204030204" pitchFamily="49" charset="0"/>
                <a:ea typeface="宋体" panose="02010600030101010101" pitchFamily="2" charset="-122"/>
                <a:sym typeface="+mn-ea"/>
              </a:rPr>
              <a:t>5</a:t>
            </a:r>
            <a:r>
              <a:rPr lang="zh-CN" altLang="en-US" sz="1800">
                <a:latin typeface="Consolas" panose="020B0609020204030204" pitchFamily="49" charset="0"/>
                <a:ea typeface="宋体" panose="02010600030101010101" pitchFamily="2" charset="-122"/>
                <a:sym typeface="+mn-ea"/>
              </a:rPr>
              <a:t>、</a:t>
            </a:r>
            <a:r>
              <a:rPr lang="zh-CN" sz="1800">
                <a:latin typeface="Consolas" panose="020B0609020204030204" pitchFamily="49" charset="0"/>
                <a:ea typeface="宋体" panose="02010600030101010101" pitchFamily="2" charset="-122"/>
                <a:sym typeface="+mn-ea"/>
              </a:rPr>
              <a:t>安全措施可以防止用户或自动工具及程序意外修改或删除文件系统的重要部分。（</a:t>
            </a:r>
            <a:r>
              <a:rPr lang="en-US" sz="1800">
                <a:latin typeface="Consolas" panose="020B0609020204030204" pitchFamily="49" charset="0"/>
                <a:ea typeface="宋体" panose="02010600030101010101" pitchFamily="2" charset="-122"/>
                <a:sym typeface="+mn-ea"/>
              </a:rPr>
              <a:t>dfs.permissions.enabled</a:t>
            </a:r>
            <a:r>
              <a:rPr lang="zh-CN" sz="1800">
                <a:latin typeface="Consolas" panose="020B0609020204030204" pitchFamily="49" charset="0"/>
                <a:ea typeface="宋体" panose="02010600030101010101" pitchFamily="2" charset="-122"/>
                <a:sym typeface="+mn-ea"/>
              </a:rPr>
              <a:t>属性）。防止好人做错事。</a:t>
            </a:r>
          </a:p>
          <a:p>
            <a:pPr fontAlgn="auto">
              <a:lnSpc>
                <a:spcPct val="150000"/>
              </a:lnSpc>
              <a:spcBef>
                <a:spcPts val="600"/>
              </a:spcBef>
              <a:spcAft>
                <a:spcPts val="600"/>
              </a:spcAft>
            </a:pPr>
            <a:r>
              <a:rPr lang="en-US" altLang="zh-CN" sz="1800">
                <a:latin typeface="Consolas" panose="020B0609020204030204" pitchFamily="49" charset="0"/>
                <a:ea typeface="宋体" panose="02010600030101010101" pitchFamily="2" charset="-122"/>
                <a:sym typeface="+mn-ea"/>
              </a:rPr>
              <a:t>6</a:t>
            </a:r>
            <a:r>
              <a:rPr lang="zh-CN" altLang="en-US" sz="1800">
                <a:latin typeface="Consolas" panose="020B0609020204030204" pitchFamily="49" charset="0"/>
                <a:ea typeface="宋体" panose="02010600030101010101" pitchFamily="2" charset="-122"/>
                <a:sym typeface="+mn-ea"/>
              </a:rPr>
              <a:t>、</a:t>
            </a:r>
            <a:r>
              <a:rPr lang="zh-CN" sz="1800">
                <a:latin typeface="Consolas" panose="020B0609020204030204" pitchFamily="49" charset="0"/>
                <a:ea typeface="宋体" panose="02010600030101010101" pitchFamily="2" charset="-122"/>
                <a:sym typeface="+mn-ea"/>
              </a:rPr>
              <a:t>超级用户是</a:t>
            </a:r>
            <a:r>
              <a:rPr lang="en-US" sz="1800">
                <a:latin typeface="Consolas" panose="020B0609020204030204" pitchFamily="49" charset="0"/>
                <a:ea typeface="宋体" panose="02010600030101010101" pitchFamily="2" charset="-122"/>
                <a:cs typeface="Consolas" panose="020B0609020204030204" pitchFamily="49" charset="0"/>
                <a:sym typeface="+mn-ea"/>
              </a:rPr>
              <a:t>namenode</a:t>
            </a:r>
            <a:r>
              <a:rPr lang="zh-CN" sz="1800">
                <a:latin typeface="Consolas" panose="020B0609020204030204" pitchFamily="49" charset="0"/>
                <a:ea typeface="宋体" panose="02010600030101010101" pitchFamily="2" charset="-122"/>
                <a:sym typeface="+mn-ea"/>
              </a:rPr>
              <a:t>进程的标识。对于超级用户，系统不会执行任何权限检查。</a:t>
            </a:r>
            <a:endParaRPr lang="zh-CN" altLang="en-US" sz="1800">
              <a:latin typeface="Consolas" panose="020B0609020204030204" pitchFamily="49" charset="0"/>
              <a:ea typeface="宋体" panose="02010600030101010101" pitchFamily="2" charset="-122"/>
              <a:sym typeface="+mn-ea"/>
            </a:endParaRPr>
          </a:p>
        </p:txBody>
      </p:sp>
      <p:sp>
        <p:nvSpPr>
          <p:cNvPr id="10" name="文本框 5"/>
          <p:cNvSpPr txBox="1">
            <a:spLocks noChangeArrowheads="1"/>
          </p:cNvSpPr>
          <p:nvPr/>
        </p:nvSpPr>
        <p:spPr bwMode="auto">
          <a:xfrm>
            <a:off x="1377514" y="212500"/>
            <a:ext cx="1270000" cy="42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权限</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989034" y="2578226"/>
            <a:ext cx="2235676" cy="2235676"/>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4" name="椭圆 23"/>
          <p:cNvSpPr/>
          <p:nvPr/>
        </p:nvSpPr>
        <p:spPr>
          <a:xfrm>
            <a:off x="2249135" y="2824389"/>
            <a:ext cx="1743351" cy="174335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5" name="文本框 5"/>
          <p:cNvSpPr txBox="1">
            <a:spLocks noChangeArrowheads="1"/>
          </p:cNvSpPr>
          <p:nvPr/>
        </p:nvSpPr>
        <p:spPr bwMode="auto">
          <a:xfrm>
            <a:off x="2598702" y="3142065"/>
            <a:ext cx="100203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6400" b="1">
                <a:solidFill>
                  <a:prstClr val="white"/>
                </a:solidFill>
                <a:latin typeface="方正兰亭黑_GBK"/>
                <a:ea typeface="方正兰亭黑_GBK"/>
              </a:rPr>
              <a:t>06</a:t>
            </a:r>
            <a:endParaRPr lang="zh-CN" altLang="en-US" sz="6400" b="1">
              <a:solidFill>
                <a:prstClr val="white"/>
              </a:solidFill>
              <a:latin typeface="方正兰亭黑_GBK"/>
              <a:ea typeface="方正兰亭黑_GBK"/>
            </a:endParaRPr>
          </a:p>
        </p:txBody>
      </p:sp>
      <p:sp>
        <p:nvSpPr>
          <p:cNvPr id="16" name="文本框 5"/>
          <p:cNvSpPr txBox="1">
            <a:spLocks noChangeArrowheads="1"/>
          </p:cNvSpPr>
          <p:nvPr/>
        </p:nvSpPr>
        <p:spPr bwMode="auto">
          <a:xfrm>
            <a:off x="5077932" y="3449111"/>
            <a:ext cx="33137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800">
                <a:solidFill>
                  <a:schemeClr val="accent1"/>
                </a:solidFill>
                <a:latin typeface="+mj-ea"/>
              </a:rPr>
              <a:t>hadoop</a:t>
            </a:r>
            <a:r>
              <a:rPr lang="zh-CN" altLang="en-US" sz="2800">
                <a:solidFill>
                  <a:schemeClr val="accent1"/>
                </a:solidFill>
                <a:latin typeface="+mj-ea"/>
              </a:rPr>
              <a:t>的安全模式</a:t>
            </a:r>
            <a:endParaRPr lang="zh-CN" altLang="en-US" sz="2665">
              <a:solidFill>
                <a:srgbClr val="27506E"/>
              </a:solidFill>
              <a:latin typeface="方正兰亭黑_GBK"/>
              <a:ea typeface="方正兰亭黑_GBK"/>
            </a:endParaRPr>
          </a:p>
        </p:txBody>
      </p:sp>
      <p:sp>
        <p:nvSpPr>
          <p:cNvPr id="25" name="椭圆 24"/>
          <p:cNvSpPr/>
          <p:nvPr/>
        </p:nvSpPr>
        <p:spPr>
          <a:xfrm>
            <a:off x="3697242" y="2592797"/>
            <a:ext cx="520689" cy="520689"/>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6" name="椭圆 25"/>
          <p:cNvSpPr/>
          <p:nvPr/>
        </p:nvSpPr>
        <p:spPr>
          <a:xfrm>
            <a:off x="1889481" y="3015197"/>
            <a:ext cx="382375" cy="38237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8" name="椭圆 27"/>
          <p:cNvSpPr/>
          <p:nvPr/>
        </p:nvSpPr>
        <p:spPr>
          <a:xfrm>
            <a:off x="1698293" y="4863033"/>
            <a:ext cx="213793" cy="21379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9" name="椭圆 28"/>
          <p:cNvSpPr/>
          <p:nvPr/>
        </p:nvSpPr>
        <p:spPr>
          <a:xfrm>
            <a:off x="2249135" y="4410935"/>
            <a:ext cx="294040" cy="29404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0" name="椭圆 29"/>
          <p:cNvSpPr/>
          <p:nvPr/>
        </p:nvSpPr>
        <p:spPr>
          <a:xfrm>
            <a:off x="4021772" y="3972331"/>
            <a:ext cx="304395" cy="30439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1" name="椭圆 30"/>
          <p:cNvSpPr/>
          <p:nvPr/>
        </p:nvSpPr>
        <p:spPr>
          <a:xfrm>
            <a:off x="3786429" y="4799329"/>
            <a:ext cx="206056" cy="20605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2" name="椭圆 31"/>
          <p:cNvSpPr/>
          <p:nvPr/>
        </p:nvSpPr>
        <p:spPr>
          <a:xfrm>
            <a:off x="1669784" y="3972331"/>
            <a:ext cx="132944" cy="132944"/>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568591" y="1787034"/>
            <a:ext cx="686373" cy="686373"/>
            <a:chOff x="6357074" y="1008628"/>
            <a:chExt cx="1676757" cy="1676757"/>
          </a:xfrm>
        </p:grpSpPr>
        <p:sp>
          <p:nvSpPr>
            <p:cNvPr id="38" name="椭圆 37"/>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39" name="椭圆 38"/>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prstClr val="white"/>
                  </a:solidFill>
                  <a:latin typeface="+mj-lt"/>
                </a:rPr>
                <a:t>1</a:t>
              </a:r>
              <a:endParaRPr lang="zh-CN" altLang="en-US" sz="1400">
                <a:solidFill>
                  <a:prstClr val="white"/>
                </a:solidFill>
                <a:latin typeface="+mj-lt"/>
              </a:endParaRPr>
            </a:p>
          </p:txBody>
        </p:sp>
      </p:grpSp>
      <p:sp>
        <p:nvSpPr>
          <p:cNvPr id="41" name="矩形 40"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7" y="1862608"/>
            <a:ext cx="9273797" cy="338554"/>
          </a:xfrm>
          <a:prstGeom prst="rect">
            <a:avLst/>
          </a:prstGeom>
        </p:spPr>
        <p:txBody>
          <a:bodyPr wrap="square">
            <a:spAutoFit/>
          </a:bodyPr>
          <a:lstStyle/>
          <a:p>
            <a:pPr fontAlgn="base">
              <a:spcBef>
                <a:spcPct val="0"/>
              </a:spcBef>
              <a:spcAft>
                <a:spcPct val="0"/>
              </a:spcAft>
              <a:defRPr/>
            </a:pPr>
            <a:r>
              <a:rPr lang="zh-CN" altLang="en-US" sz="1600">
                <a:solidFill>
                  <a:schemeClr val="accent1"/>
                </a:solidFill>
                <a:latin typeface="方正兰亭黑_GBK"/>
                <a:ea typeface="方正兰亭黑_GBK"/>
              </a:rPr>
              <a:t>启动</a:t>
            </a:r>
            <a:r>
              <a:rPr lang="en-US" altLang="zh-CN" sz="1600">
                <a:solidFill>
                  <a:schemeClr val="accent1"/>
                </a:solidFill>
                <a:latin typeface="方正兰亭黑_GBK"/>
                <a:ea typeface="方正兰亭黑_GBK"/>
              </a:rPr>
              <a:t>NameNode</a:t>
            </a:r>
            <a:r>
              <a:rPr lang="zh-CN" altLang="en-US" sz="1600">
                <a:solidFill>
                  <a:schemeClr val="accent1"/>
                </a:solidFill>
                <a:latin typeface="方正兰亭黑_GBK"/>
                <a:ea typeface="方正兰亭黑_GBK"/>
              </a:rPr>
              <a:t>，</a:t>
            </a:r>
            <a:r>
              <a:rPr lang="en-US" altLang="zh-CN" sz="1600">
                <a:solidFill>
                  <a:schemeClr val="accent1"/>
                </a:solidFill>
                <a:latin typeface="方正兰亭黑_GBK"/>
                <a:ea typeface="方正兰亭黑_GBK"/>
              </a:rPr>
              <a:t>NameNode</a:t>
            </a:r>
            <a:r>
              <a:rPr lang="zh-CN" altLang="en-US" sz="1600">
                <a:solidFill>
                  <a:schemeClr val="accent1"/>
                </a:solidFill>
                <a:latin typeface="方正兰亭黑_GBK"/>
                <a:ea typeface="方正兰亭黑_GBK"/>
              </a:rPr>
              <a:t>加载</a:t>
            </a:r>
            <a:r>
              <a:rPr lang="en-US" altLang="zh-CN" sz="1600">
                <a:solidFill>
                  <a:schemeClr val="accent1"/>
                </a:solidFill>
                <a:latin typeface="方正兰亭黑_GBK"/>
                <a:ea typeface="方正兰亭黑_GBK"/>
              </a:rPr>
              <a:t>fsimage</a:t>
            </a:r>
            <a:r>
              <a:rPr lang="zh-CN" altLang="en-US" sz="1600">
                <a:solidFill>
                  <a:schemeClr val="accent1"/>
                </a:solidFill>
                <a:latin typeface="方正兰亭黑_GBK"/>
                <a:ea typeface="方正兰亭黑_GBK"/>
              </a:rPr>
              <a:t>到内存，对内存数据执行</a:t>
            </a:r>
            <a:r>
              <a:rPr lang="en-US" altLang="zh-CN" sz="1600">
                <a:solidFill>
                  <a:schemeClr val="accent1"/>
                </a:solidFill>
                <a:latin typeface="方正兰亭黑_GBK"/>
                <a:ea typeface="方正兰亭黑_GBK"/>
              </a:rPr>
              <a:t>edits log</a:t>
            </a:r>
            <a:r>
              <a:rPr lang="zh-CN" altLang="en-US" sz="1600">
                <a:solidFill>
                  <a:schemeClr val="accent1"/>
                </a:solidFill>
                <a:latin typeface="方正兰亭黑_GBK"/>
                <a:ea typeface="方正兰亭黑_GBK"/>
              </a:rPr>
              <a:t>日志中的事务操作。</a:t>
            </a:r>
          </a:p>
        </p:txBody>
      </p:sp>
      <p:cxnSp>
        <p:nvCxnSpPr>
          <p:cNvPr id="42" name="直接连接符 41"/>
          <p:cNvCxnSpPr/>
          <p:nvPr/>
        </p:nvCxnSpPr>
        <p:spPr>
          <a:xfrm>
            <a:off x="1401671" y="2231940"/>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568982" y="2943610"/>
            <a:ext cx="686373" cy="686373"/>
            <a:chOff x="6357074" y="1008628"/>
            <a:chExt cx="1676757" cy="1676757"/>
          </a:xfrm>
        </p:grpSpPr>
        <p:sp>
          <p:nvSpPr>
            <p:cNvPr id="44" name="椭圆 43"/>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45" name="椭圆 44"/>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solidFill>
                    <a:prstClr val="white"/>
                  </a:solidFill>
                  <a:latin typeface="+mj-lt"/>
                </a:rPr>
                <a:t>2</a:t>
              </a:r>
              <a:endParaRPr lang="zh-CN" altLang="en-US" sz="1800">
                <a:solidFill>
                  <a:prstClr val="white"/>
                </a:solidFill>
                <a:latin typeface="+mj-lt"/>
              </a:endParaRPr>
            </a:p>
          </p:txBody>
        </p:sp>
      </p:grpSp>
      <p:sp>
        <p:nvSpPr>
          <p:cNvPr id="47" name="矩形 4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7" y="2961566"/>
            <a:ext cx="8883028" cy="584775"/>
          </a:xfrm>
          <a:prstGeom prst="rect">
            <a:avLst/>
          </a:prstGeom>
        </p:spPr>
        <p:txBody>
          <a:bodyPr wrap="square">
            <a:spAutoFit/>
          </a:bodyPr>
          <a:lstStyle/>
          <a:p>
            <a:pPr fontAlgn="base">
              <a:spcBef>
                <a:spcPct val="0"/>
              </a:spcBef>
              <a:spcAft>
                <a:spcPct val="0"/>
              </a:spcAft>
              <a:defRPr/>
            </a:pPr>
            <a:r>
              <a:rPr lang="zh-CN" altLang="en-US" sz="1600">
                <a:solidFill>
                  <a:schemeClr val="accent1"/>
                </a:solidFill>
                <a:latin typeface="方正兰亭黑_GBK"/>
                <a:ea typeface="方正兰亭黑_GBK"/>
              </a:rPr>
              <a:t>文件系统元数据内存镜像加载完毕，进行</a:t>
            </a:r>
            <a:r>
              <a:rPr lang="en-US" altLang="zh-CN" sz="1600">
                <a:solidFill>
                  <a:schemeClr val="accent1"/>
                </a:solidFill>
                <a:latin typeface="方正兰亭黑_GBK"/>
                <a:ea typeface="方正兰亭黑_GBK"/>
              </a:rPr>
              <a:t>fsimage</a:t>
            </a:r>
            <a:r>
              <a:rPr lang="zh-CN" altLang="en-US" sz="1600">
                <a:solidFill>
                  <a:schemeClr val="accent1"/>
                </a:solidFill>
                <a:latin typeface="方正兰亭黑_GBK"/>
                <a:ea typeface="方正兰亭黑_GBK"/>
              </a:rPr>
              <a:t>和</a:t>
            </a:r>
            <a:r>
              <a:rPr lang="en-US" altLang="zh-CN" sz="1600">
                <a:solidFill>
                  <a:schemeClr val="accent1"/>
                </a:solidFill>
                <a:latin typeface="方正兰亭黑_GBK"/>
                <a:ea typeface="方正兰亭黑_GBK"/>
              </a:rPr>
              <a:t>edits log</a:t>
            </a:r>
            <a:r>
              <a:rPr lang="zh-CN" altLang="en-US" sz="1600">
                <a:solidFill>
                  <a:schemeClr val="accent1"/>
                </a:solidFill>
                <a:latin typeface="方正兰亭黑_GBK"/>
                <a:ea typeface="方正兰亭黑_GBK"/>
              </a:rPr>
              <a:t>日志的合并，并创建新的</a:t>
            </a:r>
            <a:r>
              <a:rPr lang="en-US" altLang="zh-CN" sz="1600">
                <a:solidFill>
                  <a:schemeClr val="accent1"/>
                </a:solidFill>
                <a:latin typeface="方正兰亭黑_GBK"/>
                <a:ea typeface="方正兰亭黑_GBK"/>
              </a:rPr>
              <a:t>fsimage</a:t>
            </a:r>
            <a:r>
              <a:rPr lang="zh-CN" altLang="en-US" sz="1600">
                <a:solidFill>
                  <a:schemeClr val="accent1"/>
                </a:solidFill>
                <a:latin typeface="方正兰亭黑_GBK"/>
                <a:ea typeface="方正兰亭黑_GBK"/>
              </a:rPr>
              <a:t>文件和一个空的</a:t>
            </a:r>
            <a:r>
              <a:rPr lang="en-US" altLang="zh-CN" sz="1600">
                <a:solidFill>
                  <a:schemeClr val="accent1"/>
                </a:solidFill>
                <a:latin typeface="方正兰亭黑_GBK"/>
                <a:ea typeface="方正兰亭黑_GBK"/>
              </a:rPr>
              <a:t>edits log</a:t>
            </a:r>
            <a:r>
              <a:rPr lang="zh-CN" altLang="en-US" sz="1600">
                <a:solidFill>
                  <a:schemeClr val="accent1"/>
                </a:solidFill>
                <a:latin typeface="方正兰亭黑_GBK"/>
                <a:ea typeface="方正兰亭黑_GBK"/>
              </a:rPr>
              <a:t>日志文件。</a:t>
            </a:r>
          </a:p>
        </p:txBody>
      </p:sp>
      <p:cxnSp>
        <p:nvCxnSpPr>
          <p:cNvPr id="48" name="直接连接符 47"/>
          <p:cNvCxnSpPr/>
          <p:nvPr/>
        </p:nvCxnSpPr>
        <p:spPr>
          <a:xfrm>
            <a:off x="1377051" y="3563768"/>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9" name="组合 48"/>
          <p:cNvGrpSpPr/>
          <p:nvPr/>
        </p:nvGrpSpPr>
        <p:grpSpPr>
          <a:xfrm>
            <a:off x="560032" y="4100186"/>
            <a:ext cx="686373" cy="686373"/>
            <a:chOff x="6357074" y="1008628"/>
            <a:chExt cx="1676757" cy="1676757"/>
          </a:xfrm>
        </p:grpSpPr>
        <p:sp>
          <p:nvSpPr>
            <p:cNvPr id="50" name="椭圆 49"/>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51" name="椭圆 50"/>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solidFill>
                    <a:prstClr val="white"/>
                  </a:solidFill>
                  <a:latin typeface="+mj-lt"/>
                </a:rPr>
                <a:t>3</a:t>
              </a:r>
              <a:endParaRPr lang="zh-CN" altLang="en-US" sz="1800">
                <a:solidFill>
                  <a:prstClr val="white"/>
                </a:solidFill>
                <a:latin typeface="+mj-lt"/>
              </a:endParaRPr>
            </a:p>
          </p:txBody>
        </p:sp>
      </p:grpSp>
      <p:sp>
        <p:nvSpPr>
          <p:cNvPr id="53" name="矩形 52"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9157" y="4125088"/>
            <a:ext cx="8828320"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NameNode</a:t>
            </a:r>
            <a:r>
              <a:rPr lang="zh-CN" altLang="en-US" sz="1600">
                <a:solidFill>
                  <a:schemeClr val="accent1"/>
                </a:solidFill>
                <a:latin typeface="方正兰亭黑_GBK"/>
                <a:ea typeface="方正兰亭黑_GBK"/>
              </a:rPr>
              <a:t>等待</a:t>
            </a:r>
            <a:r>
              <a:rPr lang="en-US" altLang="zh-CN" sz="1600">
                <a:solidFill>
                  <a:schemeClr val="accent1"/>
                </a:solidFill>
                <a:latin typeface="方正兰亭黑_GBK"/>
                <a:ea typeface="方正兰亭黑_GBK"/>
              </a:rPr>
              <a:t>DataNode</a:t>
            </a:r>
            <a:r>
              <a:rPr lang="zh-CN" altLang="en-US" sz="1600">
                <a:solidFill>
                  <a:schemeClr val="accent1"/>
                </a:solidFill>
                <a:latin typeface="方正兰亭黑_GBK"/>
                <a:ea typeface="方正兰亭黑_GBK"/>
              </a:rPr>
              <a:t>上传</a:t>
            </a:r>
            <a:r>
              <a:rPr lang="en-US" altLang="zh-CN" sz="1600">
                <a:solidFill>
                  <a:schemeClr val="accent1"/>
                </a:solidFill>
                <a:latin typeface="方正兰亭黑_GBK"/>
                <a:ea typeface="方正兰亭黑_GBK"/>
              </a:rPr>
              <a:t>block</a:t>
            </a:r>
            <a:r>
              <a:rPr lang="zh-CN" altLang="en-US" sz="1600">
                <a:solidFill>
                  <a:schemeClr val="accent1"/>
                </a:solidFill>
                <a:latin typeface="方正兰亭黑_GBK"/>
                <a:ea typeface="方正兰亭黑_GBK"/>
              </a:rPr>
              <a:t>列表信息，直到副本数满足</a:t>
            </a:r>
            <a:r>
              <a:rPr lang="zh-CN" altLang="en-US" sz="1600">
                <a:solidFill>
                  <a:srgbClr val="C00000"/>
                </a:solidFill>
                <a:latin typeface="方正兰亭黑_GBK"/>
                <a:ea typeface="方正兰亭黑_GBK"/>
              </a:rPr>
              <a:t>最小副本条件</a:t>
            </a:r>
            <a:r>
              <a:rPr lang="zh-CN" altLang="en-US" sz="1600">
                <a:solidFill>
                  <a:schemeClr val="accent1"/>
                </a:solidFill>
                <a:latin typeface="方正兰亭黑_GBK"/>
                <a:ea typeface="方正兰亭黑_GBK"/>
              </a:rPr>
              <a:t>。</a:t>
            </a:r>
            <a:endParaRPr lang="en-US" altLang="zh-CN" sz="1600">
              <a:solidFill>
                <a:schemeClr val="accent1"/>
              </a:solidFill>
              <a:latin typeface="方正兰亭黑_GBK"/>
              <a:ea typeface="方正兰亭黑_GBK"/>
            </a:endParaRPr>
          </a:p>
        </p:txBody>
      </p:sp>
      <p:cxnSp>
        <p:nvCxnSpPr>
          <p:cNvPr id="54" name="直接连接符 53"/>
          <p:cNvCxnSpPr/>
          <p:nvPr/>
        </p:nvCxnSpPr>
        <p:spPr>
          <a:xfrm>
            <a:off x="1370411" y="4494420"/>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55" name="组合 54"/>
          <p:cNvGrpSpPr/>
          <p:nvPr/>
        </p:nvGrpSpPr>
        <p:grpSpPr>
          <a:xfrm>
            <a:off x="560032" y="5256760"/>
            <a:ext cx="686373" cy="686373"/>
            <a:chOff x="6357074" y="1008628"/>
            <a:chExt cx="1676757" cy="1676757"/>
          </a:xfrm>
        </p:grpSpPr>
        <p:sp>
          <p:nvSpPr>
            <p:cNvPr id="56" name="椭圆 55"/>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57" name="椭圆 56"/>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a:solidFill>
                    <a:prstClr val="white"/>
                  </a:solidFill>
                  <a:latin typeface="+mj-lt"/>
                </a:rPr>
                <a:t>4</a:t>
              </a:r>
              <a:endParaRPr lang="zh-CN" altLang="en-US" sz="1800">
                <a:solidFill>
                  <a:prstClr val="white"/>
                </a:solidFill>
                <a:latin typeface="+mj-lt"/>
              </a:endParaRPr>
            </a:p>
          </p:txBody>
        </p:sp>
      </p:grpSp>
      <p:sp>
        <p:nvSpPr>
          <p:cNvPr id="59" name="矩形 5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260598" y="5332335"/>
            <a:ext cx="8891587" cy="584775"/>
          </a:xfrm>
          <a:prstGeom prst="rect">
            <a:avLst/>
          </a:prstGeom>
        </p:spPr>
        <p:txBody>
          <a:bodyPr wrap="square">
            <a:spAutoFit/>
          </a:bodyPr>
          <a:lstStyle/>
          <a:p>
            <a:pPr fontAlgn="base">
              <a:spcBef>
                <a:spcPct val="0"/>
              </a:spcBef>
              <a:spcAft>
                <a:spcPct val="0"/>
              </a:spcAft>
              <a:defRPr/>
            </a:pPr>
            <a:r>
              <a:rPr lang="zh-CN" altLang="en-US" sz="1600">
                <a:solidFill>
                  <a:schemeClr val="accent1"/>
                </a:solidFill>
                <a:latin typeface="方正兰亭黑_GBK"/>
                <a:ea typeface="方正兰亭黑_GBK"/>
              </a:rPr>
              <a:t>当满足了最小副本条件，再过</a:t>
            </a:r>
            <a:r>
              <a:rPr lang="en-US" altLang="zh-CN" sz="1600">
                <a:solidFill>
                  <a:schemeClr val="accent1"/>
                </a:solidFill>
                <a:latin typeface="方正兰亭黑_GBK"/>
                <a:ea typeface="方正兰亭黑_GBK"/>
              </a:rPr>
              <a:t>30</a:t>
            </a:r>
            <a:r>
              <a:rPr lang="zh-CN" altLang="en-US" sz="1600">
                <a:solidFill>
                  <a:schemeClr val="accent1"/>
                </a:solidFill>
                <a:latin typeface="方正兰亭黑_GBK"/>
                <a:ea typeface="方正兰亭黑_GBK"/>
              </a:rPr>
              <a:t>秒，</a:t>
            </a:r>
            <a:r>
              <a:rPr lang="en-US" altLang="zh-CN" sz="1600">
                <a:solidFill>
                  <a:schemeClr val="accent1"/>
                </a:solidFill>
                <a:latin typeface="方正兰亭黑_GBK"/>
                <a:ea typeface="方正兰亭黑_GBK"/>
              </a:rPr>
              <a:t>NameNode</a:t>
            </a:r>
            <a:r>
              <a:rPr lang="zh-CN" altLang="en-US" sz="1600">
                <a:solidFill>
                  <a:schemeClr val="accent1"/>
                </a:solidFill>
                <a:latin typeface="方正兰亭黑_GBK"/>
                <a:ea typeface="方正兰亭黑_GBK"/>
              </a:rPr>
              <a:t>就会退出</a:t>
            </a:r>
            <a:r>
              <a:rPr lang="zh-CN" altLang="en-US" sz="1600">
                <a:solidFill>
                  <a:srgbClr val="C00000"/>
                </a:solidFill>
                <a:latin typeface="方正兰亭黑_GBK"/>
                <a:ea typeface="方正兰亭黑_GBK"/>
              </a:rPr>
              <a:t>安全模式</a:t>
            </a:r>
            <a:r>
              <a:rPr lang="zh-CN" altLang="en-US" sz="1600">
                <a:solidFill>
                  <a:schemeClr val="accent1"/>
                </a:solidFill>
                <a:latin typeface="方正兰亭黑_GBK"/>
                <a:ea typeface="方正兰亭黑_GBK"/>
              </a:rPr>
              <a:t>。最小副本条件指整个文件系统中有</a:t>
            </a:r>
            <a:r>
              <a:rPr lang="en-US" altLang="zh-CN" sz="1600">
                <a:solidFill>
                  <a:schemeClr val="accent1"/>
                </a:solidFill>
                <a:latin typeface="方正兰亭黑_GBK"/>
                <a:ea typeface="方正兰亭黑_GBK"/>
              </a:rPr>
              <a:t>99.9%</a:t>
            </a:r>
            <a:r>
              <a:rPr lang="zh-CN" altLang="en-US" sz="1600">
                <a:solidFill>
                  <a:schemeClr val="accent1"/>
                </a:solidFill>
                <a:latin typeface="方正兰亭黑_GBK"/>
                <a:ea typeface="方正兰亭黑_GBK"/>
              </a:rPr>
              <a:t>的</a:t>
            </a:r>
            <a:r>
              <a:rPr lang="en-US" altLang="zh-CN" sz="1600">
                <a:solidFill>
                  <a:schemeClr val="accent1"/>
                </a:solidFill>
                <a:latin typeface="方正兰亭黑_GBK"/>
                <a:ea typeface="方正兰亭黑_GBK"/>
              </a:rPr>
              <a:t>block</a:t>
            </a:r>
            <a:r>
              <a:rPr lang="zh-CN" altLang="en-US" sz="1600">
                <a:solidFill>
                  <a:schemeClr val="accent1"/>
                </a:solidFill>
                <a:latin typeface="方正兰亭黑_GBK"/>
                <a:ea typeface="方正兰亭黑_GBK"/>
              </a:rPr>
              <a:t>达到了最小副本数（默认值是</a:t>
            </a:r>
            <a:r>
              <a:rPr lang="en-US" altLang="zh-CN" sz="1600">
                <a:solidFill>
                  <a:schemeClr val="accent1"/>
                </a:solidFill>
                <a:latin typeface="方正兰亭黑_GBK"/>
                <a:ea typeface="方正兰亭黑_GBK"/>
              </a:rPr>
              <a:t>1</a:t>
            </a:r>
            <a:r>
              <a:rPr lang="zh-CN" altLang="en-US" sz="1600">
                <a:solidFill>
                  <a:schemeClr val="accent1"/>
                </a:solidFill>
                <a:latin typeface="方正兰亭黑_GBK"/>
                <a:ea typeface="方正兰亭黑_GBK"/>
              </a:rPr>
              <a:t>，可设置）</a:t>
            </a:r>
          </a:p>
        </p:txBody>
      </p:sp>
      <p:cxnSp>
        <p:nvCxnSpPr>
          <p:cNvPr id="60" name="直接连接符 59"/>
          <p:cNvCxnSpPr/>
          <p:nvPr/>
        </p:nvCxnSpPr>
        <p:spPr>
          <a:xfrm>
            <a:off x="1353606" y="5939569"/>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3" name="文本框 5"/>
          <p:cNvSpPr txBox="1">
            <a:spLocks noChangeArrowheads="1"/>
          </p:cNvSpPr>
          <p:nvPr/>
        </p:nvSpPr>
        <p:spPr bwMode="auto">
          <a:xfrm>
            <a:off x="1252764" y="244885"/>
            <a:ext cx="2569935"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hadoop</a:t>
            </a:r>
            <a:r>
              <a:rPr lang="zh-CN" altLang="en-US" sz="2135">
                <a:solidFill>
                  <a:srgbClr val="27506E"/>
                </a:solidFill>
                <a:latin typeface="方正兰亭黑_GBK"/>
                <a:ea typeface="方正兰亭黑_GBK"/>
              </a:rPr>
              <a:t>的安全模式</a:t>
            </a:r>
          </a:p>
        </p:txBody>
      </p:sp>
      <p:cxnSp>
        <p:nvCxnSpPr>
          <p:cNvPr id="34" name="直接连接符 33"/>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854171" y="2629722"/>
            <a:ext cx="6691617" cy="1675843"/>
          </a:xfrm>
          <a:prstGeom prst="rect">
            <a:avLst/>
          </a:prstGeom>
        </p:spPr>
        <p:txBody>
          <a:bodyPr wrap="square">
            <a:spAutoFit/>
          </a:bodyPr>
          <a:lstStyle/>
          <a:p>
            <a:pPr>
              <a:lnSpc>
                <a:spcPct val="200000"/>
              </a:lnSpc>
            </a:pPr>
            <a:r>
              <a:rPr lang="en-US" altLang="zh-CN" sz="1800">
                <a:solidFill>
                  <a:schemeClr val="tx1">
                    <a:lumMod val="95000"/>
                    <a:lumOff val="5000"/>
                  </a:schemeClr>
                </a:solidFill>
              </a:rPr>
              <a:t>a</a:t>
            </a:r>
            <a:r>
              <a:rPr lang="zh-CN" altLang="en-US" sz="1800">
                <a:solidFill>
                  <a:schemeClr val="tx1">
                    <a:lumMod val="95000"/>
                    <a:lumOff val="5000"/>
                  </a:schemeClr>
                </a:solidFill>
              </a:rPr>
              <a:t>、对文件系统元数据进行只读操作</a:t>
            </a:r>
          </a:p>
          <a:p>
            <a:pPr>
              <a:lnSpc>
                <a:spcPct val="200000"/>
              </a:lnSpc>
            </a:pPr>
            <a:r>
              <a:rPr lang="en-US" altLang="zh-CN" sz="1800">
                <a:solidFill>
                  <a:schemeClr val="tx1">
                    <a:lumMod val="95000"/>
                    <a:lumOff val="5000"/>
                  </a:schemeClr>
                </a:solidFill>
              </a:rPr>
              <a:t>b</a:t>
            </a:r>
            <a:r>
              <a:rPr lang="zh-CN" altLang="en-US" sz="1800">
                <a:solidFill>
                  <a:schemeClr val="tx1">
                    <a:lumMod val="95000"/>
                    <a:lumOff val="5000"/>
                  </a:schemeClr>
                </a:solidFill>
              </a:rPr>
              <a:t>、当文件的所有</a:t>
            </a:r>
            <a:r>
              <a:rPr lang="en-US" altLang="zh-CN" sz="1800">
                <a:solidFill>
                  <a:schemeClr val="tx1">
                    <a:lumMod val="95000"/>
                    <a:lumOff val="5000"/>
                  </a:schemeClr>
                </a:solidFill>
              </a:rPr>
              <a:t>block</a:t>
            </a:r>
            <a:r>
              <a:rPr lang="zh-CN" altLang="en-US" sz="1800">
                <a:solidFill>
                  <a:schemeClr val="tx1">
                    <a:lumMod val="95000"/>
                    <a:lumOff val="5000"/>
                  </a:schemeClr>
                </a:solidFill>
              </a:rPr>
              <a:t>信息具备的情况下，对文件进行只读操作</a:t>
            </a:r>
          </a:p>
          <a:p>
            <a:pPr>
              <a:lnSpc>
                <a:spcPct val="200000"/>
              </a:lnSpc>
            </a:pPr>
            <a:r>
              <a:rPr lang="en-US" altLang="zh-CN" sz="1800">
                <a:solidFill>
                  <a:schemeClr val="tx1">
                    <a:lumMod val="95000"/>
                    <a:lumOff val="5000"/>
                  </a:schemeClr>
                </a:solidFill>
              </a:rPr>
              <a:t>c</a:t>
            </a:r>
            <a:r>
              <a:rPr lang="zh-CN" altLang="en-US" sz="1800">
                <a:solidFill>
                  <a:schemeClr val="tx1">
                    <a:lumMod val="95000"/>
                    <a:lumOff val="5000"/>
                  </a:schemeClr>
                </a:solidFill>
              </a:rPr>
              <a:t>、不允许进行文件修改（写，删除或重命名文件）</a:t>
            </a:r>
          </a:p>
        </p:txBody>
      </p:sp>
      <p:sp>
        <p:nvSpPr>
          <p:cNvPr id="24" name="文本框 5"/>
          <p:cNvSpPr txBox="1">
            <a:spLocks noChangeArrowheads="1"/>
          </p:cNvSpPr>
          <p:nvPr/>
        </p:nvSpPr>
        <p:spPr bwMode="auto">
          <a:xfrm>
            <a:off x="854172" y="2062612"/>
            <a:ext cx="549060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400">
                <a:solidFill>
                  <a:schemeClr val="accent1"/>
                </a:solidFill>
                <a:latin typeface="方正兰亭黑_GBK"/>
                <a:ea typeface="方正兰亭黑_GBK"/>
              </a:rPr>
              <a:t>在</a:t>
            </a:r>
            <a:r>
              <a:rPr lang="en-US" altLang="zh-CN" sz="2400">
                <a:solidFill>
                  <a:schemeClr val="accent1"/>
                </a:solidFill>
                <a:latin typeface="方正兰亭黑_GBK"/>
                <a:ea typeface="方正兰亭黑_GBK"/>
              </a:rPr>
              <a:t>NameNode</a:t>
            </a:r>
            <a:r>
              <a:rPr lang="zh-CN" altLang="en-US" sz="2400">
                <a:solidFill>
                  <a:schemeClr val="accent1"/>
                </a:solidFill>
                <a:latin typeface="方正兰亭黑_GBK"/>
                <a:ea typeface="方正兰亭黑_GBK"/>
              </a:rPr>
              <a:t>安全模式（</a:t>
            </a:r>
            <a:r>
              <a:rPr lang="en-US" altLang="zh-CN" sz="2400">
                <a:solidFill>
                  <a:schemeClr val="accent1"/>
                </a:solidFill>
                <a:latin typeface="方正兰亭黑_GBK"/>
                <a:ea typeface="方正兰亭黑_GBK"/>
              </a:rPr>
              <a:t>safemode</a:t>
            </a:r>
            <a:r>
              <a:rPr lang="zh-CN" altLang="en-US" sz="2400">
                <a:solidFill>
                  <a:schemeClr val="accent1"/>
                </a:solidFill>
                <a:latin typeface="方正兰亭黑_GBK"/>
                <a:ea typeface="方正兰亭黑_GBK"/>
              </a:rPr>
              <a:t>）</a:t>
            </a:r>
            <a:endParaRPr lang="en-US" altLang="zh-CN" sz="2400">
              <a:solidFill>
                <a:schemeClr val="accent1"/>
              </a:solidFill>
              <a:latin typeface="方正兰亭黑_GBK"/>
              <a:ea typeface="方正兰亭黑_GBK"/>
            </a:endParaRPr>
          </a:p>
        </p:txBody>
      </p:sp>
      <p:cxnSp>
        <p:nvCxnSpPr>
          <p:cNvPr id="28" name="直接连接符 27"/>
          <p:cNvCxnSpPr/>
          <p:nvPr/>
        </p:nvCxnSpPr>
        <p:spPr>
          <a:xfrm>
            <a:off x="991802" y="2592387"/>
            <a:ext cx="4663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1" name="文本框 5"/>
          <p:cNvSpPr txBox="1">
            <a:spLocks noChangeArrowheads="1"/>
          </p:cNvSpPr>
          <p:nvPr/>
        </p:nvSpPr>
        <p:spPr bwMode="auto">
          <a:xfrm>
            <a:off x="421179" y="350056"/>
            <a:ext cx="65126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865" b="1" i="1">
                <a:solidFill>
                  <a:schemeClr val="bg1"/>
                </a:solidFill>
                <a:latin typeface="+mj-ea"/>
                <a:ea typeface="+mj-ea"/>
              </a:rPr>
              <a:t>SXT</a:t>
            </a:r>
          </a:p>
        </p:txBody>
      </p:sp>
      <p:sp>
        <p:nvSpPr>
          <p:cNvPr id="20" name="文本框 5"/>
          <p:cNvSpPr txBox="1">
            <a:spLocks noChangeArrowheads="1"/>
          </p:cNvSpPr>
          <p:nvPr/>
        </p:nvSpPr>
        <p:spPr bwMode="auto">
          <a:xfrm>
            <a:off x="1252764" y="244885"/>
            <a:ext cx="2569935"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hadoop</a:t>
            </a:r>
            <a:r>
              <a:rPr lang="zh-CN" altLang="en-US" sz="2135">
                <a:solidFill>
                  <a:srgbClr val="27506E"/>
                </a:solidFill>
                <a:latin typeface="方正兰亭黑_GBK"/>
                <a:ea typeface="方正兰亭黑_GBK"/>
              </a:rPr>
              <a:t>的安全模式</a:t>
            </a:r>
          </a:p>
        </p:txBody>
      </p:sp>
      <p:cxnSp>
        <p:nvCxnSpPr>
          <p:cNvPr id="22" name="直接连接符 21"/>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8458" y="1367627"/>
            <a:ext cx="3594298" cy="43174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7817" b="7817"/>
          <a:stretch>
            <a:fillRect/>
          </a:stretch>
        </p:blipFill>
        <p:spPr>
          <a:xfrm flipH="1">
            <a:off x="0" y="0"/>
            <a:ext cx="12192000" cy="6858000"/>
          </a:xfrm>
          <a:prstGeom prst="rect">
            <a:avLst/>
          </a:prstGeom>
        </p:spPr>
      </p:pic>
      <p:sp>
        <p:nvSpPr>
          <p:cNvPr id="12" name="矩形 11"/>
          <p:cNvSpPr/>
          <p:nvPr/>
        </p:nvSpPr>
        <p:spPr>
          <a:xfrm>
            <a:off x="313483" y="1614400"/>
            <a:ext cx="8080240" cy="3784600"/>
          </a:xfrm>
          <a:prstGeom prst="rect">
            <a:avLst/>
          </a:prstGeom>
        </p:spPr>
        <p:txBody>
          <a:bodyPr wrap="square">
            <a:spAutoFit/>
          </a:bodyPr>
          <a:lstStyle/>
          <a:p>
            <a:pPr>
              <a:lnSpc>
                <a:spcPct val="150000"/>
              </a:lnSpc>
            </a:pPr>
            <a:r>
              <a:rPr lang="en-US" altLang="zh-CN" sz="1600" b="1" u="dottedHeavy">
                <a:solidFill>
                  <a:srgbClr val="C00000"/>
                </a:solidFill>
              </a:rPr>
              <a:t>NameNode不会持久化block位置信息；DataNode保有各自存储的block列表信息。</a:t>
            </a:r>
            <a:r>
              <a:rPr lang="zh-CN" altLang="en-US" sz="1600">
                <a:solidFill>
                  <a:schemeClr val="tx1">
                    <a:lumMod val="95000"/>
                    <a:lumOff val="5000"/>
                  </a:schemeClr>
                </a:solidFill>
              </a:rPr>
              <a:t>正常操作时，</a:t>
            </a:r>
            <a:r>
              <a:rPr lang="en-US" altLang="zh-CN" sz="1600">
                <a:solidFill>
                  <a:schemeClr val="tx1">
                    <a:lumMod val="95000"/>
                    <a:lumOff val="5000"/>
                  </a:schemeClr>
                </a:solidFill>
              </a:rPr>
              <a:t>NameNode</a:t>
            </a:r>
            <a:r>
              <a:rPr lang="zh-CN" altLang="en-US" sz="1600">
                <a:solidFill>
                  <a:schemeClr val="tx1">
                    <a:lumMod val="95000"/>
                    <a:lumOff val="5000"/>
                  </a:schemeClr>
                </a:solidFill>
              </a:rPr>
              <a:t>在内存中有一个</a:t>
            </a:r>
            <a:r>
              <a:rPr lang="en-US" altLang="zh-CN" sz="1600">
                <a:solidFill>
                  <a:schemeClr val="tx1">
                    <a:lumMod val="95000"/>
                    <a:lumOff val="5000"/>
                  </a:schemeClr>
                </a:solidFill>
              </a:rPr>
              <a:t>block</a:t>
            </a:r>
            <a:r>
              <a:rPr lang="zh-CN" altLang="en-US" sz="1600">
                <a:solidFill>
                  <a:schemeClr val="tx1">
                    <a:lumMod val="95000"/>
                    <a:lumOff val="5000"/>
                  </a:schemeClr>
                </a:solidFill>
              </a:rPr>
              <a:t>位置的映射信息。</a:t>
            </a:r>
          </a:p>
          <a:p>
            <a:pPr>
              <a:lnSpc>
                <a:spcPct val="150000"/>
              </a:lnSpc>
            </a:pPr>
            <a:r>
              <a:rPr lang="en-US" altLang="zh-CN" sz="1600">
                <a:solidFill>
                  <a:schemeClr val="tx1">
                    <a:lumMod val="95000"/>
                    <a:lumOff val="5000"/>
                  </a:schemeClr>
                </a:solidFill>
              </a:rPr>
              <a:t>NameNode</a:t>
            </a:r>
            <a:r>
              <a:rPr lang="zh-CN" altLang="en-US" sz="1600">
                <a:solidFill>
                  <a:schemeClr val="tx1">
                    <a:lumMod val="95000"/>
                    <a:lumOff val="5000"/>
                  </a:schemeClr>
                </a:solidFill>
              </a:rPr>
              <a:t>在安全模式，</a:t>
            </a:r>
            <a:r>
              <a:rPr lang="en-US" altLang="zh-CN" sz="1600">
                <a:solidFill>
                  <a:schemeClr val="tx1">
                    <a:lumMod val="95000"/>
                    <a:lumOff val="5000"/>
                  </a:schemeClr>
                </a:solidFill>
              </a:rPr>
              <a:t>NameNode</a:t>
            </a:r>
            <a:r>
              <a:rPr lang="zh-CN" altLang="en-US" sz="1600">
                <a:solidFill>
                  <a:schemeClr val="tx1">
                    <a:lumMod val="95000"/>
                    <a:lumOff val="5000"/>
                  </a:schemeClr>
                </a:solidFill>
              </a:rPr>
              <a:t>需要给</a:t>
            </a:r>
            <a:r>
              <a:rPr lang="en-US" altLang="zh-CN" sz="1600">
                <a:solidFill>
                  <a:schemeClr val="tx1">
                    <a:lumMod val="95000"/>
                    <a:lumOff val="5000"/>
                  </a:schemeClr>
                </a:solidFill>
              </a:rPr>
              <a:t>DataNode</a:t>
            </a:r>
            <a:r>
              <a:rPr lang="zh-CN" altLang="en-US" sz="1600">
                <a:solidFill>
                  <a:schemeClr val="tx1">
                    <a:lumMod val="95000"/>
                    <a:lumOff val="5000"/>
                  </a:schemeClr>
                </a:solidFill>
              </a:rPr>
              <a:t>时间来上传</a:t>
            </a:r>
            <a:r>
              <a:rPr lang="en-US" altLang="zh-CN" sz="1600">
                <a:solidFill>
                  <a:schemeClr val="tx1">
                    <a:lumMod val="95000"/>
                    <a:lumOff val="5000"/>
                  </a:schemeClr>
                </a:solidFill>
              </a:rPr>
              <a:t>block</a:t>
            </a:r>
            <a:r>
              <a:rPr lang="zh-CN" altLang="en-US" sz="1600">
                <a:solidFill>
                  <a:schemeClr val="tx1">
                    <a:lumMod val="95000"/>
                    <a:lumOff val="5000"/>
                  </a:schemeClr>
                </a:solidFill>
              </a:rPr>
              <a:t>列表信息到</a:t>
            </a:r>
            <a:r>
              <a:rPr lang="en-US" altLang="zh-CN" sz="1600">
                <a:solidFill>
                  <a:schemeClr val="tx1">
                    <a:lumMod val="95000"/>
                    <a:lumOff val="5000"/>
                  </a:schemeClr>
                </a:solidFill>
              </a:rPr>
              <a:t>NameNode</a:t>
            </a:r>
            <a:r>
              <a:rPr lang="zh-CN" altLang="en-US" sz="1600">
                <a:solidFill>
                  <a:schemeClr val="tx1">
                    <a:lumMod val="95000"/>
                    <a:lumOff val="5000"/>
                  </a:schemeClr>
                </a:solidFill>
              </a:rPr>
              <a:t>。</a:t>
            </a:r>
          </a:p>
          <a:p>
            <a:pPr>
              <a:lnSpc>
                <a:spcPct val="150000"/>
              </a:lnSpc>
            </a:pPr>
            <a:r>
              <a:rPr lang="zh-CN" altLang="en-US" sz="1600">
                <a:solidFill>
                  <a:schemeClr val="tx1">
                    <a:lumMod val="95000"/>
                    <a:lumOff val="5000"/>
                  </a:schemeClr>
                </a:solidFill>
              </a:rPr>
              <a:t>如果</a:t>
            </a:r>
            <a:r>
              <a:rPr lang="en-US" altLang="zh-CN" sz="1600">
                <a:solidFill>
                  <a:schemeClr val="tx1">
                    <a:lumMod val="95000"/>
                    <a:lumOff val="5000"/>
                  </a:schemeClr>
                </a:solidFill>
              </a:rPr>
              <a:t>NameNode</a:t>
            </a:r>
            <a:r>
              <a:rPr lang="zh-CN" altLang="en-US" sz="1600">
                <a:solidFill>
                  <a:schemeClr val="tx1">
                    <a:lumMod val="95000"/>
                    <a:lumOff val="5000"/>
                  </a:schemeClr>
                </a:solidFill>
              </a:rPr>
              <a:t>不等待</a:t>
            </a:r>
            <a:r>
              <a:rPr lang="en-US" altLang="zh-CN" sz="1600">
                <a:solidFill>
                  <a:schemeClr val="tx1">
                    <a:lumMod val="95000"/>
                    <a:lumOff val="5000"/>
                  </a:schemeClr>
                </a:solidFill>
              </a:rPr>
              <a:t>DataNode</a:t>
            </a:r>
            <a:r>
              <a:rPr lang="zh-CN" altLang="en-US" sz="1600">
                <a:solidFill>
                  <a:schemeClr val="tx1">
                    <a:lumMod val="95000"/>
                    <a:lumOff val="5000"/>
                  </a:schemeClr>
                </a:solidFill>
              </a:rPr>
              <a:t>上传这些信息的话，则会在</a:t>
            </a:r>
            <a:r>
              <a:rPr lang="en-US" altLang="zh-CN" sz="1600">
                <a:solidFill>
                  <a:schemeClr val="tx1">
                    <a:lumMod val="95000"/>
                    <a:lumOff val="5000"/>
                  </a:schemeClr>
                </a:solidFill>
              </a:rPr>
              <a:t>DataNode</a:t>
            </a:r>
            <a:r>
              <a:rPr lang="zh-CN" altLang="en-US" sz="1600">
                <a:solidFill>
                  <a:schemeClr val="tx1">
                    <a:lumMod val="95000"/>
                    <a:lumOff val="5000"/>
                  </a:schemeClr>
                </a:solidFill>
              </a:rPr>
              <a:t>之间进行</a:t>
            </a:r>
            <a:r>
              <a:rPr lang="en-US" altLang="zh-CN" sz="1600">
                <a:solidFill>
                  <a:schemeClr val="tx1">
                    <a:lumMod val="95000"/>
                    <a:lumOff val="5000"/>
                  </a:schemeClr>
                </a:solidFill>
              </a:rPr>
              <a:t>block</a:t>
            </a:r>
            <a:r>
              <a:rPr lang="zh-CN" altLang="en-US" sz="1600">
                <a:solidFill>
                  <a:schemeClr val="tx1">
                    <a:lumMod val="95000"/>
                    <a:lumOff val="5000"/>
                  </a:schemeClr>
                </a:solidFill>
              </a:rPr>
              <a:t>的复制，而这在大多数情况下都是非必须的（因为只需要等待</a:t>
            </a:r>
            <a:r>
              <a:rPr lang="en-US" altLang="zh-CN" sz="1600">
                <a:solidFill>
                  <a:schemeClr val="tx1">
                    <a:lumMod val="95000"/>
                    <a:lumOff val="5000"/>
                  </a:schemeClr>
                </a:solidFill>
              </a:rPr>
              <a:t>DataNode</a:t>
            </a:r>
            <a:r>
              <a:rPr lang="zh-CN" altLang="en-US" sz="1600">
                <a:solidFill>
                  <a:schemeClr val="tx1">
                    <a:lumMod val="95000"/>
                    <a:lumOff val="5000"/>
                  </a:schemeClr>
                </a:solidFill>
              </a:rPr>
              <a:t>上传就行了），还会造成资源浪费。</a:t>
            </a:r>
          </a:p>
          <a:p>
            <a:pPr>
              <a:lnSpc>
                <a:spcPct val="150000"/>
              </a:lnSpc>
            </a:pPr>
            <a:r>
              <a:rPr lang="zh-CN" altLang="en-US" sz="1600" b="1" u="dottedHeavy">
                <a:solidFill>
                  <a:srgbClr val="C00000"/>
                </a:solidFill>
              </a:rPr>
              <a:t>在安全模式</a:t>
            </a:r>
            <a:r>
              <a:rPr lang="en-US" altLang="zh-CN" sz="1600" b="1" u="dottedHeavy">
                <a:solidFill>
                  <a:srgbClr val="C00000"/>
                </a:solidFill>
              </a:rPr>
              <a:t>NameNode</a:t>
            </a:r>
            <a:r>
              <a:rPr lang="zh-CN" altLang="en-US" sz="1600" b="1" u="dottedHeavy">
                <a:solidFill>
                  <a:srgbClr val="C00000"/>
                </a:solidFill>
              </a:rPr>
              <a:t>不会要求</a:t>
            </a:r>
            <a:r>
              <a:rPr lang="en-US" altLang="zh-CN" sz="1600" b="1" u="dottedHeavy">
                <a:solidFill>
                  <a:srgbClr val="C00000"/>
                </a:solidFill>
              </a:rPr>
              <a:t>DataNode</a:t>
            </a:r>
            <a:r>
              <a:rPr lang="zh-CN" altLang="en-US" sz="1600" b="1" u="dottedHeavy">
                <a:solidFill>
                  <a:srgbClr val="C00000"/>
                </a:solidFill>
              </a:rPr>
              <a:t>复制或删除</a:t>
            </a:r>
            <a:r>
              <a:rPr lang="en-US" altLang="zh-CN" sz="1600" b="1" u="dottedHeavy">
                <a:solidFill>
                  <a:srgbClr val="C00000"/>
                </a:solidFill>
              </a:rPr>
              <a:t>block</a:t>
            </a:r>
            <a:r>
              <a:rPr lang="zh-CN" altLang="en-US" sz="1600" b="1" u="dottedHeavy">
                <a:solidFill>
                  <a:srgbClr val="C00000"/>
                </a:solidFill>
              </a:rPr>
              <a:t>。</a:t>
            </a:r>
          </a:p>
          <a:p>
            <a:pPr>
              <a:lnSpc>
                <a:spcPct val="150000"/>
              </a:lnSpc>
            </a:pPr>
            <a:r>
              <a:rPr lang="zh-CN" altLang="en-US" sz="1600">
                <a:solidFill>
                  <a:schemeClr val="tx1">
                    <a:lumMod val="95000"/>
                    <a:lumOff val="5000"/>
                  </a:schemeClr>
                </a:solidFill>
              </a:rPr>
              <a:t> </a:t>
            </a:r>
          </a:p>
          <a:p>
            <a:pPr>
              <a:lnSpc>
                <a:spcPct val="150000"/>
              </a:lnSpc>
            </a:pPr>
            <a:r>
              <a:rPr lang="zh-CN" altLang="en-US" sz="1600" b="1" u="dottedHeavy">
                <a:solidFill>
                  <a:srgbClr val="C00000"/>
                </a:solidFill>
              </a:rPr>
              <a:t>新格式化的</a:t>
            </a:r>
            <a:r>
              <a:rPr lang="en-US" altLang="zh-CN" sz="1600" b="1" u="dottedHeavy">
                <a:solidFill>
                  <a:srgbClr val="C00000"/>
                </a:solidFill>
              </a:rPr>
              <a:t>HDFS</a:t>
            </a:r>
            <a:r>
              <a:rPr lang="zh-CN" altLang="en-US" sz="1600" b="1" u="dottedHeavy">
                <a:solidFill>
                  <a:srgbClr val="C00000"/>
                </a:solidFill>
              </a:rPr>
              <a:t>不进入安全模式，因为</a:t>
            </a:r>
            <a:r>
              <a:rPr lang="en-US" altLang="zh-CN" sz="1600" b="1" u="dottedHeavy">
                <a:solidFill>
                  <a:srgbClr val="C00000"/>
                </a:solidFill>
              </a:rPr>
              <a:t>DataNode</a:t>
            </a:r>
            <a:r>
              <a:rPr lang="zh-CN" altLang="en-US" sz="1600" b="1" u="dottedHeavy">
                <a:solidFill>
                  <a:srgbClr val="C00000"/>
                </a:solidFill>
              </a:rPr>
              <a:t>压根就没有</a:t>
            </a:r>
            <a:r>
              <a:rPr lang="en-US" altLang="zh-CN" sz="1600" b="1" u="dottedHeavy">
                <a:solidFill>
                  <a:srgbClr val="C00000"/>
                </a:solidFill>
              </a:rPr>
              <a:t>block</a:t>
            </a:r>
            <a:r>
              <a:rPr lang="zh-CN" altLang="en-US" sz="1600" b="1" u="dottedHeavy">
                <a:solidFill>
                  <a:srgbClr val="C00000"/>
                </a:solidFill>
              </a:rPr>
              <a:t>。</a:t>
            </a:r>
          </a:p>
        </p:txBody>
      </p:sp>
      <p:sp>
        <p:nvSpPr>
          <p:cNvPr id="24" name="文本框 5"/>
          <p:cNvSpPr txBox="1">
            <a:spLocks noChangeArrowheads="1"/>
          </p:cNvSpPr>
          <p:nvPr/>
        </p:nvSpPr>
        <p:spPr bwMode="auto">
          <a:xfrm>
            <a:off x="313484" y="1047290"/>
            <a:ext cx="188486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400">
                <a:solidFill>
                  <a:schemeClr val="accent1"/>
                </a:solidFill>
                <a:latin typeface="方正兰亭黑_GBK"/>
                <a:ea typeface="方正兰亭黑_GBK"/>
              </a:rPr>
              <a:t>注意事项</a:t>
            </a:r>
            <a:endParaRPr lang="en-US" altLang="zh-CN" sz="2400">
              <a:solidFill>
                <a:schemeClr val="accent1"/>
              </a:solidFill>
              <a:latin typeface="方正兰亭黑_GBK"/>
              <a:ea typeface="方正兰亭黑_GBK"/>
            </a:endParaRPr>
          </a:p>
        </p:txBody>
      </p:sp>
      <p:cxnSp>
        <p:nvCxnSpPr>
          <p:cNvPr id="28" name="直接连接符 27"/>
          <p:cNvCxnSpPr/>
          <p:nvPr/>
        </p:nvCxnSpPr>
        <p:spPr>
          <a:xfrm>
            <a:off x="451114" y="1577065"/>
            <a:ext cx="620902"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1" name="文本框 5"/>
          <p:cNvSpPr txBox="1">
            <a:spLocks noChangeArrowheads="1"/>
          </p:cNvSpPr>
          <p:nvPr/>
        </p:nvSpPr>
        <p:spPr bwMode="auto">
          <a:xfrm>
            <a:off x="421179" y="350056"/>
            <a:ext cx="65126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865" b="1" i="1">
                <a:solidFill>
                  <a:schemeClr val="bg1"/>
                </a:solidFill>
                <a:latin typeface="+mj-ea"/>
                <a:ea typeface="+mj-ea"/>
              </a:rPr>
              <a:t>SXT</a:t>
            </a:r>
          </a:p>
        </p:txBody>
      </p:sp>
      <p:sp>
        <p:nvSpPr>
          <p:cNvPr id="20" name="文本框 5"/>
          <p:cNvSpPr txBox="1">
            <a:spLocks noChangeArrowheads="1"/>
          </p:cNvSpPr>
          <p:nvPr/>
        </p:nvSpPr>
        <p:spPr bwMode="auto">
          <a:xfrm>
            <a:off x="1252764" y="244885"/>
            <a:ext cx="2569935"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hadoop</a:t>
            </a:r>
            <a:r>
              <a:rPr lang="zh-CN" altLang="en-US" sz="2135">
                <a:solidFill>
                  <a:srgbClr val="27506E"/>
                </a:solidFill>
                <a:latin typeface="方正兰亭黑_GBK"/>
                <a:ea typeface="方正兰亭黑_GBK"/>
              </a:rPr>
              <a:t>的安全模式</a:t>
            </a:r>
          </a:p>
        </p:txBody>
      </p:sp>
      <p:cxnSp>
        <p:nvCxnSpPr>
          <p:cNvPr id="22" name="直接连接符 21"/>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52764" y="244885"/>
            <a:ext cx="2569935"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hadoop</a:t>
            </a:r>
            <a:r>
              <a:rPr lang="zh-CN" altLang="en-US" sz="2135">
                <a:solidFill>
                  <a:srgbClr val="27506E"/>
                </a:solidFill>
                <a:latin typeface="方正兰亭黑_GBK"/>
                <a:ea typeface="方正兰亭黑_GBK"/>
              </a:rPr>
              <a:t>的安全模式</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表格 3"/>
          <p:cNvGraphicFramePr>
            <a:graphicFrameLocks noGrp="1"/>
          </p:cNvGraphicFramePr>
          <p:nvPr/>
        </p:nvGraphicFramePr>
        <p:xfrm>
          <a:off x="1101968" y="2192275"/>
          <a:ext cx="9722339" cy="3225417"/>
        </p:xfrm>
        <a:graphic>
          <a:graphicData uri="http://schemas.openxmlformats.org/drawingml/2006/table">
            <a:tbl>
              <a:tblPr firstRow="1" bandRow="1">
                <a:tableStyleId>{5C22544A-7EE6-4342-B048-85BDC9FD1C3A}</a:tableStyleId>
              </a:tblPr>
              <a:tblGrid>
                <a:gridCol w="3790462">
                  <a:extLst>
                    <a:ext uri="{9D8B030D-6E8A-4147-A177-3AD203B41FA5}">
                      <a16:colId xmlns:a16="http://schemas.microsoft.com/office/drawing/2014/main" xmlns="" val="20000"/>
                    </a:ext>
                  </a:extLst>
                </a:gridCol>
                <a:gridCol w="672124">
                  <a:extLst>
                    <a:ext uri="{9D8B030D-6E8A-4147-A177-3AD203B41FA5}">
                      <a16:colId xmlns:a16="http://schemas.microsoft.com/office/drawing/2014/main" xmlns="" val="20001"/>
                    </a:ext>
                  </a:extLst>
                </a:gridCol>
                <a:gridCol w="992553">
                  <a:extLst>
                    <a:ext uri="{9D8B030D-6E8A-4147-A177-3AD203B41FA5}">
                      <a16:colId xmlns:a16="http://schemas.microsoft.com/office/drawing/2014/main" xmlns="" val="20002"/>
                    </a:ext>
                  </a:extLst>
                </a:gridCol>
                <a:gridCol w="4267200">
                  <a:extLst>
                    <a:ext uri="{9D8B030D-6E8A-4147-A177-3AD203B41FA5}">
                      <a16:colId xmlns:a16="http://schemas.microsoft.com/office/drawing/2014/main" xmlns="" val="20003"/>
                    </a:ext>
                  </a:extLst>
                </a:gridCol>
              </a:tblGrid>
              <a:tr h="456070">
                <a:tc>
                  <a:txBody>
                    <a:bodyPr/>
                    <a:lstStyle/>
                    <a:p>
                      <a:r>
                        <a:rPr lang="zh-CN" altLang="en-US"/>
                        <a:t>属性名称</a:t>
                      </a:r>
                    </a:p>
                  </a:txBody>
                  <a:tcPr/>
                </a:tc>
                <a:tc>
                  <a:txBody>
                    <a:bodyPr/>
                    <a:lstStyle/>
                    <a:p>
                      <a:r>
                        <a:rPr lang="zh-CN" altLang="en-US"/>
                        <a:t>类型</a:t>
                      </a:r>
                    </a:p>
                  </a:txBody>
                  <a:tcPr/>
                </a:tc>
                <a:tc>
                  <a:txBody>
                    <a:bodyPr/>
                    <a:lstStyle/>
                    <a:p>
                      <a:r>
                        <a:rPr lang="zh-CN" altLang="en-US"/>
                        <a:t>默认值</a:t>
                      </a:r>
                    </a:p>
                  </a:txBody>
                  <a:tcPr/>
                </a:tc>
                <a:tc>
                  <a:txBody>
                    <a:bodyPr/>
                    <a:lstStyle/>
                    <a:p>
                      <a:r>
                        <a:rPr lang="zh-CN" altLang="en-US"/>
                        <a:t>描述</a:t>
                      </a:r>
                    </a:p>
                  </a:txBody>
                  <a:tcPr/>
                </a:tc>
                <a:extLst>
                  <a:ext uri="{0D108BD9-81ED-4DB2-BD59-A6C34878D82A}">
                    <a16:rowId xmlns:a16="http://schemas.microsoft.com/office/drawing/2014/main" xmlns="" val="10000"/>
                  </a:ext>
                </a:extLst>
              </a:tr>
              <a:tr h="456070">
                <a:tc>
                  <a:txBody>
                    <a:bodyPr/>
                    <a:lstStyle/>
                    <a:p>
                      <a:r>
                        <a:rPr lang="en-US" altLang="zh-CN"/>
                        <a:t>dfs.namenode.replication.min</a:t>
                      </a:r>
                      <a:endParaRPr lang="zh-CN" altLang="en-US"/>
                    </a:p>
                  </a:txBody>
                  <a:tcPr/>
                </a:tc>
                <a:tc>
                  <a:txBody>
                    <a:bodyPr/>
                    <a:lstStyle/>
                    <a:p>
                      <a:r>
                        <a:rPr lang="en-US" altLang="zh-CN"/>
                        <a:t>Int</a:t>
                      </a:r>
                      <a:endParaRPr lang="zh-CN" altLang="en-US"/>
                    </a:p>
                  </a:txBody>
                  <a:tcPr/>
                </a:tc>
                <a:tc>
                  <a:txBody>
                    <a:bodyPr/>
                    <a:lstStyle/>
                    <a:p>
                      <a:r>
                        <a:rPr lang="en-US" altLang="zh-CN"/>
                        <a:t>1</a:t>
                      </a:r>
                      <a:endParaRPr lang="zh-CN" altLang="en-US"/>
                    </a:p>
                  </a:txBody>
                  <a:tcPr/>
                </a:tc>
                <a:tc>
                  <a:txBody>
                    <a:bodyPr/>
                    <a:lstStyle/>
                    <a:p>
                      <a:r>
                        <a:rPr lang="zh-CN" altLang="en-US"/>
                        <a:t>写文件成功的最小副本数</a:t>
                      </a:r>
                    </a:p>
                  </a:txBody>
                  <a:tcPr/>
                </a:tc>
                <a:extLst>
                  <a:ext uri="{0D108BD9-81ED-4DB2-BD59-A6C34878D82A}">
                    <a16:rowId xmlns:a16="http://schemas.microsoft.com/office/drawing/2014/main" xmlns="" val="10001"/>
                  </a:ext>
                </a:extLst>
              </a:tr>
              <a:tr h="1124557">
                <a:tc>
                  <a:txBody>
                    <a:bodyPr/>
                    <a:lstStyle/>
                    <a:p>
                      <a:r>
                        <a:rPr lang="en-US" altLang="zh-CN"/>
                        <a:t>dfs.namenode.safemode.threshold-pct</a:t>
                      </a:r>
                      <a:endParaRPr lang="zh-CN" altLang="en-US"/>
                    </a:p>
                  </a:txBody>
                  <a:tcPr/>
                </a:tc>
                <a:tc>
                  <a:txBody>
                    <a:bodyPr/>
                    <a:lstStyle/>
                    <a:p>
                      <a:r>
                        <a:rPr lang="en-US" altLang="zh-CN"/>
                        <a:t>float</a:t>
                      </a:r>
                      <a:endParaRPr lang="zh-CN" altLang="en-US"/>
                    </a:p>
                  </a:txBody>
                  <a:tcPr/>
                </a:tc>
                <a:tc>
                  <a:txBody>
                    <a:bodyPr/>
                    <a:lstStyle/>
                    <a:p>
                      <a:r>
                        <a:rPr lang="en-US" altLang="zh-CN"/>
                        <a:t>0.999</a:t>
                      </a:r>
                      <a:endParaRPr lang="zh-CN" altLang="en-US"/>
                    </a:p>
                  </a:txBody>
                  <a:tcPr/>
                </a:tc>
                <a:tc>
                  <a:txBody>
                    <a:bodyPr/>
                    <a:lstStyle/>
                    <a:p>
                      <a:r>
                        <a:rPr lang="zh-CN" altLang="en-US"/>
                        <a:t>系统中</a:t>
                      </a:r>
                      <a:r>
                        <a:rPr lang="en-US" altLang="zh-CN"/>
                        <a:t>block</a:t>
                      </a:r>
                      <a:r>
                        <a:rPr lang="zh-CN" altLang="en-US"/>
                        <a:t>达到了最小副本数的比例，之后</a:t>
                      </a:r>
                      <a:r>
                        <a:rPr lang="en-US" altLang="zh-CN"/>
                        <a:t>NameNode</a:t>
                      </a:r>
                      <a:r>
                        <a:rPr lang="zh-CN" altLang="en-US"/>
                        <a:t>会退出安全模式。小于等于</a:t>
                      </a:r>
                      <a:r>
                        <a:rPr lang="en-US" altLang="zh-CN"/>
                        <a:t>0</a:t>
                      </a:r>
                      <a:r>
                        <a:rPr lang="zh-CN" altLang="en-US"/>
                        <a:t>表示不进入安全模式，大于</a:t>
                      </a:r>
                      <a:r>
                        <a:rPr lang="en-US" altLang="zh-CN"/>
                        <a:t>1</a:t>
                      </a:r>
                      <a:r>
                        <a:rPr lang="zh-CN" altLang="en-US"/>
                        <a:t>表示永不退出安全模式</a:t>
                      </a:r>
                    </a:p>
                  </a:txBody>
                  <a:tcPr/>
                </a:tc>
                <a:extLst>
                  <a:ext uri="{0D108BD9-81ED-4DB2-BD59-A6C34878D82A}">
                    <a16:rowId xmlns:a16="http://schemas.microsoft.com/office/drawing/2014/main" xmlns="" val="10002"/>
                  </a:ext>
                </a:extLst>
              </a:tr>
              <a:tr h="1124557">
                <a:tc>
                  <a:txBody>
                    <a:bodyPr/>
                    <a:lstStyle/>
                    <a:p>
                      <a:r>
                        <a:rPr lang="en-US" altLang="zh-CN"/>
                        <a:t>dfs.namenode.safemode.extension</a:t>
                      </a:r>
                      <a:endParaRPr lang="zh-CN" altLang="en-US"/>
                    </a:p>
                  </a:txBody>
                  <a:tcPr/>
                </a:tc>
                <a:tc>
                  <a:txBody>
                    <a:bodyPr/>
                    <a:lstStyle/>
                    <a:p>
                      <a:r>
                        <a:rPr lang="en-US" altLang="zh-CN"/>
                        <a:t>int</a:t>
                      </a:r>
                      <a:endParaRPr lang="zh-CN" altLang="en-US"/>
                    </a:p>
                  </a:txBody>
                  <a:tcPr/>
                </a:tc>
                <a:tc>
                  <a:txBody>
                    <a:bodyPr/>
                    <a:lstStyle/>
                    <a:p>
                      <a:r>
                        <a:rPr lang="en-US" altLang="zh-CN"/>
                        <a:t>30000</a:t>
                      </a:r>
                      <a:endParaRPr lang="zh-CN" altLang="en-US"/>
                    </a:p>
                  </a:txBody>
                  <a:tcPr/>
                </a:tc>
                <a:tc>
                  <a:txBody>
                    <a:bodyPr/>
                    <a:lstStyle/>
                    <a:p>
                      <a:r>
                        <a:rPr lang="zh-CN" altLang="en-US"/>
                        <a:t>当副本数达到最小副本条件之后安全模式延续的时间。对于小的集群（几十个节点），可以设置为</a:t>
                      </a:r>
                      <a:r>
                        <a:rPr lang="en-US" altLang="zh-CN"/>
                        <a:t>0</a:t>
                      </a:r>
                      <a:endParaRPr lang="zh-CN" altLang="en-US"/>
                    </a:p>
                  </a:txBody>
                  <a:tcPr/>
                </a:tc>
                <a:extLst>
                  <a:ext uri="{0D108BD9-81ED-4DB2-BD59-A6C34878D82A}">
                    <a16:rowId xmlns:a16="http://schemas.microsoft.com/office/drawing/2014/main" xmlns="" val="10003"/>
                  </a:ext>
                </a:extLst>
              </a:tr>
            </a:tbl>
          </a:graphicData>
        </a:graphic>
      </p:graphicFrame>
      <p:sp>
        <p:nvSpPr>
          <p:cNvPr id="2" name="文本框 1"/>
          <p:cNvSpPr txBox="1"/>
          <p:nvPr/>
        </p:nvSpPr>
        <p:spPr>
          <a:xfrm>
            <a:off x="1020264" y="1564893"/>
            <a:ext cx="3034933" cy="400110"/>
          </a:xfrm>
          <a:prstGeom prst="rect">
            <a:avLst/>
          </a:prstGeom>
          <a:noFill/>
        </p:spPr>
        <p:txBody>
          <a:bodyPr wrap="none" rtlCol="0">
            <a:spAutoFit/>
          </a:bodyPr>
          <a:lstStyle/>
          <a:p>
            <a:r>
              <a:rPr lang="en-US" altLang="zh-CN" sz="2000"/>
              <a:t>hdfs-site.xml</a:t>
            </a:r>
            <a:r>
              <a:rPr lang="zh-CN" altLang="en-US" sz="2000"/>
              <a:t>中的属性配置</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46015" y="244885"/>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135">
                <a:solidFill>
                  <a:schemeClr val="accent1"/>
                </a:solidFill>
                <a:latin typeface="方正兰亭黑_GBK"/>
                <a:ea typeface="方正兰亭黑_GBK"/>
              </a:rPr>
              <a:t>任务分析</a:t>
            </a:r>
            <a:endParaRPr lang="en-US" altLang="zh-CN" sz="2135">
              <a:solidFill>
                <a:schemeClr val="accent1"/>
              </a:solidFill>
              <a:latin typeface="方正兰亭黑_GBK"/>
              <a:ea typeface="方正兰亭黑_GBK"/>
            </a:endParaRPr>
          </a:p>
        </p:txBody>
      </p:sp>
      <p:sp>
        <p:nvSpPr>
          <p:cNvPr id="11" name="矩形 10"/>
          <p:cNvSpPr/>
          <p:nvPr/>
        </p:nvSpPr>
        <p:spPr>
          <a:xfrm>
            <a:off x="1246016" y="647953"/>
            <a:ext cx="5453993" cy="422680"/>
          </a:xfrm>
          <a:prstGeom prst="rect">
            <a:avLst/>
          </a:prstGeom>
        </p:spPr>
        <p:txBody>
          <a:bodyPr wrap="square">
            <a:spAutoFit/>
          </a:bodyPr>
          <a:lstStyle/>
          <a:p>
            <a:pPr>
              <a:lnSpc>
                <a:spcPct val="150000"/>
              </a:lnSpc>
            </a:pPr>
            <a:r>
              <a:rPr lang="zh-CN" altLang="en-US" sz="1600"/>
              <a:t>对什么数字求余？这是一个经验问题</a:t>
            </a:r>
            <a:endParaRPr lang="zh-CN" altLang="en-US" sz="2000">
              <a:solidFill>
                <a:schemeClr val="tx1">
                  <a:lumMod val="85000"/>
                  <a:lumOff val="15000"/>
                </a:schemeClr>
              </a:solidFill>
            </a:endParaRP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6" name="内容占位符 3"/>
          <p:cNvGraphicFramePr>
            <a:graphicFrameLocks noChangeAspect="1"/>
          </p:cNvGraphicFramePr>
          <p:nvPr/>
        </p:nvGraphicFramePr>
        <p:xfrm>
          <a:off x="390286" y="1349414"/>
          <a:ext cx="11411428" cy="2858602"/>
        </p:xfrm>
        <a:graphic>
          <a:graphicData uri="http://schemas.openxmlformats.org/presentationml/2006/ole">
            <mc:AlternateContent xmlns:mc="http://schemas.openxmlformats.org/markup-compatibility/2006">
              <mc:Choice xmlns:v="urn:schemas-microsoft-com:vml" Requires="v">
                <p:oleObj spid="_x0000_s2337" r:id="rId4" imgW="5671185" imgH="1420495" progId="Visio.Drawing.11">
                  <p:embed/>
                </p:oleObj>
              </mc:Choice>
              <mc:Fallback>
                <p:oleObj r:id="rId4" imgW="5671185" imgH="1420495" progId="Visio.Drawing.11">
                  <p:embed/>
                  <p:pic>
                    <p:nvPicPr>
                      <p:cNvPr id="0" name="内容占位符 3"/>
                      <p:cNvPicPr/>
                      <p:nvPr/>
                    </p:nvPicPr>
                    <p:blipFill>
                      <a:blip r:embed="rId5"/>
                      <a:stretch>
                        <a:fillRect/>
                      </a:stretch>
                    </p:blipFill>
                    <p:spPr>
                      <a:xfrm>
                        <a:off x="390286" y="1349414"/>
                        <a:ext cx="11411428" cy="2858602"/>
                      </a:xfrm>
                      <a:prstGeom prst="rect">
                        <a:avLst/>
                      </a:prstGeom>
                    </p:spPr>
                  </p:pic>
                </p:oleObj>
              </mc:Fallback>
            </mc:AlternateContent>
          </a:graphicData>
        </a:graphic>
      </p:graphicFrame>
      <p:sp>
        <p:nvSpPr>
          <p:cNvPr id="7" name="文本框 6"/>
          <p:cNvSpPr txBox="1"/>
          <p:nvPr/>
        </p:nvSpPr>
        <p:spPr>
          <a:xfrm>
            <a:off x="3286911" y="4486797"/>
            <a:ext cx="5618177" cy="1938020"/>
          </a:xfrm>
          <a:prstGeom prst="rect">
            <a:avLst/>
          </a:prstGeom>
          <a:noFill/>
        </p:spPr>
        <p:txBody>
          <a:bodyPr wrap="square" rtlCol="0">
            <a:spAutoFit/>
          </a:bodyPr>
          <a:lstStyle/>
          <a:p>
            <a:r>
              <a:rPr lang="zh-CN" altLang="en-US" sz="2400"/>
              <a:t>读取</a:t>
            </a:r>
            <a:r>
              <a:rPr lang="en-US" altLang="zh-CN" sz="2400"/>
              <a:t>1T</a:t>
            </a:r>
            <a:r>
              <a:rPr lang="zh-CN" altLang="en-US" sz="2400"/>
              <a:t>文件耗时：</a:t>
            </a:r>
            <a:r>
              <a:rPr lang="en-US" altLang="zh-CN" sz="2400"/>
              <a:t>≈30</a:t>
            </a:r>
            <a:r>
              <a:rPr lang="zh-CN" altLang="en-US" sz="2400"/>
              <a:t>分钟</a:t>
            </a:r>
          </a:p>
          <a:p>
            <a:r>
              <a:rPr lang="zh-CN" altLang="en-US" sz="2400"/>
              <a:t>将小文件读取到内存比较，</a:t>
            </a:r>
            <a:r>
              <a:rPr lang="en-US" altLang="zh-CN" sz="2400"/>
              <a:t>≈30</a:t>
            </a:r>
            <a:r>
              <a:rPr lang="zh-CN" altLang="en-US" sz="2400"/>
              <a:t>分钟</a:t>
            </a:r>
          </a:p>
          <a:p>
            <a:r>
              <a:rPr lang="zh-CN" altLang="en-US" sz="2400"/>
              <a:t>最终</a:t>
            </a:r>
            <a:r>
              <a:rPr lang="en-US" altLang="zh-CN" sz="2400"/>
              <a:t>60</a:t>
            </a:r>
            <a:r>
              <a:rPr lang="zh-CN" altLang="en-US" sz="2400"/>
              <a:t>分钟找到重复的行</a:t>
            </a:r>
          </a:p>
          <a:p>
            <a:endParaRPr lang="zh-CN" altLang="en-US" sz="2400"/>
          </a:p>
          <a:p>
            <a:r>
              <a:rPr lang="zh-CN" altLang="en-US" sz="2400"/>
              <a:t>时间用在了</a:t>
            </a:r>
            <a:r>
              <a:rPr lang="en-US" altLang="zh-CN" sz="2400"/>
              <a:t>IO</a:t>
            </a:r>
            <a:r>
              <a:rPr lang="zh-CN" altLang="en-US" sz="2400"/>
              <a:t>上</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579715" y="1271121"/>
            <a:ext cx="10002545" cy="5224764"/>
          </a:xfrm>
          <a:prstGeom prst="rect">
            <a:avLst/>
          </a:prstGeom>
        </p:spPr>
        <p:txBody>
          <a:bodyPr wrap="square">
            <a:spAutoFit/>
          </a:bodyPr>
          <a:lstStyle/>
          <a:p>
            <a:pPr>
              <a:lnSpc>
                <a:spcPct val="150000"/>
              </a:lnSpc>
            </a:pPr>
            <a:r>
              <a:rPr lang="zh-CN" altLang="en-US" sz="1600">
                <a:solidFill>
                  <a:schemeClr val="tx1">
                    <a:lumMod val="95000"/>
                    <a:lumOff val="5000"/>
                  </a:schemeClr>
                </a:solidFill>
              </a:rPr>
              <a:t>通过命令查看</a:t>
            </a:r>
            <a:r>
              <a:rPr lang="en-US" altLang="zh-CN" sz="1600">
                <a:solidFill>
                  <a:schemeClr val="tx1">
                    <a:lumMod val="95000"/>
                    <a:lumOff val="5000"/>
                  </a:schemeClr>
                </a:solidFill>
              </a:rPr>
              <a:t>namenode</a:t>
            </a:r>
            <a:r>
              <a:rPr lang="zh-CN" altLang="en-US" sz="1600" b="1" i="1">
                <a:solidFill>
                  <a:schemeClr val="tx1">
                    <a:lumMod val="95000"/>
                    <a:lumOff val="5000"/>
                  </a:schemeClr>
                </a:solidFill>
                <a:latin typeface="楷体" panose="02010609060101010101" pitchFamily="49" charset="-122"/>
                <a:ea typeface="楷体" panose="02010609060101010101" pitchFamily="49" charset="-122"/>
              </a:rPr>
              <a:t>是否处于安全模式</a:t>
            </a:r>
            <a:r>
              <a:rPr lang="zh-CN" altLang="en-US" sz="1600">
                <a:solidFill>
                  <a:schemeClr val="tx1">
                    <a:lumMod val="95000"/>
                    <a:lumOff val="5000"/>
                  </a:schemeClr>
                </a:solidFill>
              </a:rPr>
              <a:t>：</a:t>
            </a:r>
          </a:p>
          <a:p>
            <a:pPr>
              <a:lnSpc>
                <a:spcPct val="150000"/>
              </a:lnSpc>
            </a:pPr>
            <a:r>
              <a:rPr lang="zh-CN" altLang="en-US" sz="1600">
                <a:solidFill>
                  <a:schemeClr val="tx1">
                    <a:lumMod val="95000"/>
                    <a:lumOff val="5000"/>
                  </a:schemeClr>
                </a:solidFill>
              </a:rPr>
              <a:t>	</a:t>
            </a:r>
            <a:r>
              <a:rPr lang="en-US" altLang="zh-CN" sz="1600">
                <a:solidFill>
                  <a:schemeClr val="tx1">
                    <a:lumMod val="95000"/>
                    <a:lumOff val="5000"/>
                  </a:schemeClr>
                </a:solidFill>
              </a:rPr>
              <a:t>$ </a:t>
            </a:r>
            <a:r>
              <a:rPr lang="en-US" altLang="zh-CN" sz="1600">
                <a:solidFill>
                  <a:srgbClr val="C00000"/>
                </a:solidFill>
                <a:latin typeface="Consolas" panose="020B0609020204030204" pitchFamily="49" charset="0"/>
              </a:rPr>
              <a:t>hdfs dfsadmin -safemode get</a:t>
            </a:r>
          </a:p>
          <a:p>
            <a:pPr>
              <a:lnSpc>
                <a:spcPct val="150000"/>
              </a:lnSpc>
            </a:pPr>
            <a:r>
              <a:rPr lang="en-US" altLang="zh-CN" sz="1600">
                <a:solidFill>
                  <a:schemeClr val="tx1">
                    <a:lumMod val="95000"/>
                    <a:lumOff val="5000"/>
                  </a:schemeClr>
                </a:solidFill>
              </a:rPr>
              <a:t>	Safe mode is ON</a:t>
            </a:r>
          </a:p>
          <a:p>
            <a:pPr>
              <a:lnSpc>
                <a:spcPct val="150000"/>
              </a:lnSpc>
            </a:pPr>
            <a:r>
              <a:rPr lang="en-US" altLang="zh-CN" sz="1600">
                <a:solidFill>
                  <a:schemeClr val="tx1">
                    <a:lumMod val="95000"/>
                    <a:lumOff val="5000"/>
                  </a:schemeClr>
                </a:solidFill>
              </a:rPr>
              <a:t>HDFS</a:t>
            </a:r>
            <a:r>
              <a:rPr lang="zh-CN" altLang="en-US" sz="1600">
                <a:solidFill>
                  <a:schemeClr val="tx1">
                    <a:lumMod val="95000"/>
                    <a:lumOff val="5000"/>
                  </a:schemeClr>
                </a:solidFill>
              </a:rPr>
              <a:t>的前端</a:t>
            </a:r>
            <a:r>
              <a:rPr lang="en-US" altLang="zh-CN" sz="1600">
                <a:solidFill>
                  <a:schemeClr val="tx1">
                    <a:lumMod val="95000"/>
                    <a:lumOff val="5000"/>
                  </a:schemeClr>
                </a:solidFill>
              </a:rPr>
              <a:t>webUI</a:t>
            </a:r>
            <a:r>
              <a:rPr lang="zh-CN" altLang="en-US" sz="1600">
                <a:solidFill>
                  <a:schemeClr val="tx1">
                    <a:lumMod val="95000"/>
                    <a:lumOff val="5000"/>
                  </a:schemeClr>
                </a:solidFill>
              </a:rPr>
              <a:t>页面也可以查看</a:t>
            </a:r>
            <a:r>
              <a:rPr lang="en-US" altLang="zh-CN" sz="1600">
                <a:solidFill>
                  <a:schemeClr val="tx1">
                    <a:lumMod val="95000"/>
                    <a:lumOff val="5000"/>
                  </a:schemeClr>
                </a:solidFill>
              </a:rPr>
              <a:t>NameNode</a:t>
            </a:r>
            <a:r>
              <a:rPr lang="zh-CN" altLang="en-US" sz="1600">
                <a:solidFill>
                  <a:schemeClr val="tx1">
                    <a:lumMod val="95000"/>
                    <a:lumOff val="5000"/>
                  </a:schemeClr>
                </a:solidFill>
              </a:rPr>
              <a:t>是否处于安全模式。</a:t>
            </a:r>
          </a:p>
          <a:p>
            <a:pPr>
              <a:lnSpc>
                <a:spcPct val="150000"/>
              </a:lnSpc>
            </a:pPr>
            <a:r>
              <a:rPr lang="zh-CN" altLang="en-US" sz="1600">
                <a:solidFill>
                  <a:schemeClr val="tx1">
                    <a:lumMod val="95000"/>
                    <a:lumOff val="5000"/>
                  </a:schemeClr>
                </a:solidFill>
              </a:rPr>
              <a:t>有时候我们希望</a:t>
            </a:r>
            <a:r>
              <a:rPr lang="zh-CN" altLang="en-US" sz="1600" b="1" i="1">
                <a:solidFill>
                  <a:schemeClr val="tx1">
                    <a:lumMod val="95000"/>
                    <a:lumOff val="5000"/>
                  </a:schemeClr>
                </a:solidFill>
                <a:latin typeface="楷体" panose="02010609060101010101" pitchFamily="49" charset="-122"/>
                <a:ea typeface="楷体" panose="02010609060101010101" pitchFamily="49" charset="-122"/>
              </a:rPr>
              <a:t>等待安全模式退出</a:t>
            </a:r>
            <a:r>
              <a:rPr lang="zh-CN" altLang="en-US" sz="1600">
                <a:solidFill>
                  <a:schemeClr val="tx1">
                    <a:lumMod val="95000"/>
                    <a:lumOff val="5000"/>
                  </a:schemeClr>
                </a:solidFill>
              </a:rPr>
              <a:t>，之后进行文件的读写操作，尤其是在脚本中，此时：</a:t>
            </a:r>
          </a:p>
          <a:p>
            <a:pPr>
              <a:lnSpc>
                <a:spcPct val="150000"/>
              </a:lnSpc>
            </a:pPr>
            <a:r>
              <a:rPr lang="zh-CN" altLang="en-US" sz="1600">
                <a:solidFill>
                  <a:schemeClr val="tx1">
                    <a:lumMod val="95000"/>
                    <a:lumOff val="5000"/>
                  </a:schemeClr>
                </a:solidFill>
              </a:rPr>
              <a:t>	</a:t>
            </a:r>
            <a:r>
              <a:rPr lang="en-US" altLang="zh-CN" sz="1600">
                <a:solidFill>
                  <a:schemeClr val="tx1">
                    <a:lumMod val="95000"/>
                    <a:lumOff val="5000"/>
                  </a:schemeClr>
                </a:solidFill>
              </a:rPr>
              <a:t>$ </a:t>
            </a:r>
            <a:r>
              <a:rPr lang="en-US" altLang="zh-CN" sz="1600">
                <a:solidFill>
                  <a:srgbClr val="C00000"/>
                </a:solidFill>
                <a:latin typeface="Consolas" panose="020B0609020204030204" pitchFamily="49" charset="0"/>
              </a:rPr>
              <a:t>hdfs dfsadmin -safemode wait</a:t>
            </a:r>
          </a:p>
          <a:p>
            <a:pPr>
              <a:lnSpc>
                <a:spcPct val="150000"/>
              </a:lnSpc>
            </a:pPr>
            <a:r>
              <a:rPr lang="en-US" altLang="zh-CN" sz="1600">
                <a:solidFill>
                  <a:schemeClr val="tx1">
                    <a:lumMod val="95000"/>
                    <a:lumOff val="5000"/>
                  </a:schemeClr>
                </a:solidFill>
              </a:rPr>
              <a:t>	# your read or write command goes here</a:t>
            </a:r>
          </a:p>
          <a:p>
            <a:pPr>
              <a:lnSpc>
                <a:spcPct val="150000"/>
              </a:lnSpc>
            </a:pPr>
            <a:r>
              <a:rPr lang="zh-CN" altLang="en-US" sz="1600">
                <a:solidFill>
                  <a:schemeClr val="tx1">
                    <a:lumMod val="95000"/>
                    <a:lumOff val="5000"/>
                  </a:schemeClr>
                </a:solidFill>
              </a:rPr>
              <a:t>管理员有权在任何时间让</a:t>
            </a:r>
            <a:r>
              <a:rPr lang="en-US" altLang="zh-CN" sz="1600">
                <a:solidFill>
                  <a:schemeClr val="tx1">
                    <a:lumMod val="95000"/>
                    <a:lumOff val="5000"/>
                  </a:schemeClr>
                </a:solidFill>
              </a:rPr>
              <a:t>namenode</a:t>
            </a:r>
            <a:r>
              <a:rPr lang="zh-CN" altLang="en-US" sz="1600">
                <a:solidFill>
                  <a:schemeClr val="tx1">
                    <a:lumMod val="95000"/>
                    <a:lumOff val="5000"/>
                  </a:schemeClr>
                </a:solidFill>
              </a:rPr>
              <a:t>进入或退出安全模式。</a:t>
            </a:r>
            <a:r>
              <a:rPr lang="zh-CN" altLang="en-US" sz="1600" b="1" i="1">
                <a:solidFill>
                  <a:schemeClr val="tx1">
                    <a:lumMod val="95000"/>
                    <a:lumOff val="5000"/>
                  </a:schemeClr>
                </a:solidFill>
                <a:latin typeface="楷体" panose="02010609060101010101" pitchFamily="49" charset="-122"/>
                <a:ea typeface="楷体" panose="02010609060101010101" pitchFamily="49" charset="-122"/>
              </a:rPr>
              <a:t>进入安全模式</a:t>
            </a:r>
            <a:r>
              <a:rPr lang="zh-CN" altLang="en-US" sz="1600">
                <a:solidFill>
                  <a:schemeClr val="tx1">
                    <a:lumMod val="95000"/>
                    <a:lumOff val="5000"/>
                  </a:schemeClr>
                </a:solidFill>
              </a:rPr>
              <a:t>：</a:t>
            </a:r>
          </a:p>
          <a:p>
            <a:pPr>
              <a:lnSpc>
                <a:spcPct val="150000"/>
              </a:lnSpc>
            </a:pPr>
            <a:r>
              <a:rPr lang="zh-CN" altLang="en-US" sz="1600">
                <a:solidFill>
                  <a:schemeClr val="tx1">
                    <a:lumMod val="95000"/>
                    <a:lumOff val="5000"/>
                  </a:schemeClr>
                </a:solidFill>
              </a:rPr>
              <a:t>	</a:t>
            </a:r>
            <a:r>
              <a:rPr lang="en-US" altLang="zh-CN" sz="1600">
                <a:solidFill>
                  <a:schemeClr val="tx1">
                    <a:lumMod val="95000"/>
                    <a:lumOff val="5000"/>
                  </a:schemeClr>
                </a:solidFill>
              </a:rPr>
              <a:t>$ </a:t>
            </a:r>
            <a:r>
              <a:rPr lang="en-US" altLang="zh-CN" sz="1600">
                <a:solidFill>
                  <a:srgbClr val="C00000"/>
                </a:solidFill>
                <a:latin typeface="Consolas" panose="020B0609020204030204" pitchFamily="49" charset="0"/>
              </a:rPr>
              <a:t>hdfs dfsadmin -safemode enter</a:t>
            </a:r>
          </a:p>
          <a:p>
            <a:pPr>
              <a:lnSpc>
                <a:spcPct val="150000"/>
              </a:lnSpc>
            </a:pPr>
            <a:r>
              <a:rPr lang="en-US" altLang="zh-CN" sz="1600">
                <a:solidFill>
                  <a:schemeClr val="tx1">
                    <a:lumMod val="95000"/>
                    <a:lumOff val="5000"/>
                  </a:schemeClr>
                </a:solidFill>
              </a:rPr>
              <a:t>	Safe mode is ON</a:t>
            </a:r>
          </a:p>
          <a:p>
            <a:pPr>
              <a:lnSpc>
                <a:spcPct val="150000"/>
              </a:lnSpc>
            </a:pPr>
            <a:r>
              <a:rPr lang="zh-CN" altLang="en-US" sz="1600">
                <a:solidFill>
                  <a:schemeClr val="tx1">
                    <a:lumMod val="95000"/>
                    <a:lumOff val="5000"/>
                  </a:schemeClr>
                </a:solidFill>
              </a:rPr>
              <a:t>这样做可以让</a:t>
            </a:r>
            <a:r>
              <a:rPr lang="en-US" altLang="zh-CN" sz="1600">
                <a:solidFill>
                  <a:schemeClr val="tx1">
                    <a:lumMod val="95000"/>
                    <a:lumOff val="5000"/>
                  </a:schemeClr>
                </a:solidFill>
              </a:rPr>
              <a:t>namenode</a:t>
            </a:r>
            <a:r>
              <a:rPr lang="zh-CN" altLang="en-US" sz="1600">
                <a:solidFill>
                  <a:schemeClr val="tx1">
                    <a:lumMod val="95000"/>
                    <a:lumOff val="5000"/>
                  </a:schemeClr>
                </a:solidFill>
              </a:rPr>
              <a:t>一直处于安全模式，也可以设置</a:t>
            </a:r>
            <a:r>
              <a:rPr lang="en-US" altLang="zh-CN" sz="1600">
                <a:solidFill>
                  <a:schemeClr val="tx1">
                    <a:lumMod val="95000"/>
                    <a:lumOff val="5000"/>
                  </a:schemeClr>
                </a:solidFill>
              </a:rPr>
              <a:t>dfs.namenode.safemode.threshold-pct</a:t>
            </a:r>
            <a:r>
              <a:rPr lang="zh-CN" altLang="en-US" sz="1600">
                <a:solidFill>
                  <a:schemeClr val="tx1">
                    <a:lumMod val="95000"/>
                    <a:lumOff val="5000"/>
                  </a:schemeClr>
                </a:solidFill>
              </a:rPr>
              <a:t>为</a:t>
            </a:r>
            <a:r>
              <a:rPr lang="en-US" altLang="zh-CN" sz="1600">
                <a:solidFill>
                  <a:schemeClr val="tx1">
                    <a:lumMod val="95000"/>
                    <a:lumOff val="5000"/>
                  </a:schemeClr>
                </a:solidFill>
              </a:rPr>
              <a:t>1</a:t>
            </a:r>
            <a:r>
              <a:rPr lang="zh-CN" altLang="en-US" sz="1600">
                <a:solidFill>
                  <a:schemeClr val="tx1">
                    <a:lumMod val="95000"/>
                    <a:lumOff val="5000"/>
                  </a:schemeClr>
                </a:solidFill>
              </a:rPr>
              <a:t>做到这一点。</a:t>
            </a:r>
          </a:p>
          <a:p>
            <a:pPr>
              <a:lnSpc>
                <a:spcPct val="150000"/>
              </a:lnSpc>
            </a:pPr>
            <a:r>
              <a:rPr lang="zh-CN" altLang="en-US" sz="1600" b="1" i="1">
                <a:solidFill>
                  <a:schemeClr val="tx1">
                    <a:lumMod val="95000"/>
                    <a:lumOff val="5000"/>
                  </a:schemeClr>
                </a:solidFill>
                <a:latin typeface="楷体" panose="02010609060101010101" pitchFamily="49" charset="-122"/>
                <a:ea typeface="楷体" panose="02010609060101010101" pitchFamily="49" charset="-122"/>
              </a:rPr>
              <a:t>离开安全模式</a:t>
            </a:r>
            <a:r>
              <a:rPr lang="zh-CN" altLang="en-US" sz="1600">
                <a:solidFill>
                  <a:schemeClr val="tx1">
                    <a:lumMod val="95000"/>
                    <a:lumOff val="5000"/>
                  </a:schemeClr>
                </a:solidFill>
              </a:rPr>
              <a:t>：</a:t>
            </a:r>
          </a:p>
          <a:p>
            <a:pPr>
              <a:lnSpc>
                <a:spcPct val="150000"/>
              </a:lnSpc>
            </a:pPr>
            <a:r>
              <a:rPr lang="zh-CN" altLang="en-US" sz="1600">
                <a:solidFill>
                  <a:schemeClr val="tx1">
                    <a:lumMod val="95000"/>
                    <a:lumOff val="5000"/>
                  </a:schemeClr>
                </a:solidFill>
              </a:rPr>
              <a:t>	</a:t>
            </a:r>
            <a:r>
              <a:rPr lang="en-US" altLang="zh-CN" sz="1600">
                <a:solidFill>
                  <a:schemeClr val="tx1">
                    <a:lumMod val="95000"/>
                    <a:lumOff val="5000"/>
                  </a:schemeClr>
                </a:solidFill>
              </a:rPr>
              <a:t>$ </a:t>
            </a:r>
            <a:r>
              <a:rPr lang="en-US" altLang="zh-CN" sz="1600">
                <a:solidFill>
                  <a:srgbClr val="C00000"/>
                </a:solidFill>
                <a:latin typeface="Consolas" panose="020B0609020204030204" pitchFamily="49" charset="0"/>
              </a:rPr>
              <a:t>hdfs dfsadmin -safemode leave</a:t>
            </a:r>
          </a:p>
          <a:p>
            <a:pPr>
              <a:lnSpc>
                <a:spcPct val="150000"/>
              </a:lnSpc>
            </a:pPr>
            <a:r>
              <a:rPr lang="en-US" altLang="zh-CN" sz="1600">
                <a:solidFill>
                  <a:schemeClr val="tx1">
                    <a:lumMod val="95000"/>
                    <a:lumOff val="5000"/>
                  </a:schemeClr>
                </a:solidFill>
              </a:rPr>
              <a:t>	Safe mode is OFF</a:t>
            </a:r>
          </a:p>
        </p:txBody>
      </p:sp>
      <p:grpSp>
        <p:nvGrpSpPr>
          <p:cNvPr id="4" name="组合 3"/>
          <p:cNvGrpSpPr/>
          <p:nvPr/>
        </p:nvGrpSpPr>
        <p:grpSpPr>
          <a:xfrm>
            <a:off x="450015" y="244886"/>
            <a:ext cx="704500" cy="646383"/>
            <a:chOff x="1417110" y="1933669"/>
            <a:chExt cx="1827515" cy="1676757"/>
          </a:xfrm>
        </p:grpSpPr>
        <p:sp>
          <p:nvSpPr>
            <p:cNvPr id="14" name="椭圆 13"/>
            <p:cNvSpPr/>
            <p:nvPr/>
          </p:nvSpPr>
          <p:spPr>
            <a:xfrm>
              <a:off x="1491775" y="1933669"/>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5" name="椭圆 14"/>
            <p:cNvSpPr/>
            <p:nvPr/>
          </p:nvSpPr>
          <p:spPr>
            <a:xfrm>
              <a:off x="1686851" y="2118291"/>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6" name="椭圆 15"/>
            <p:cNvSpPr/>
            <p:nvPr/>
          </p:nvSpPr>
          <p:spPr>
            <a:xfrm>
              <a:off x="2772931" y="1944597"/>
              <a:ext cx="390517" cy="390517"/>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7" name="椭圆 16"/>
            <p:cNvSpPr/>
            <p:nvPr/>
          </p:nvSpPr>
          <p:spPr>
            <a:xfrm>
              <a:off x="1417110" y="2261397"/>
              <a:ext cx="286781" cy="28678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8" name="椭圆 17"/>
            <p:cNvSpPr/>
            <p:nvPr/>
          </p:nvSpPr>
          <p:spPr>
            <a:xfrm>
              <a:off x="1686851" y="3308201"/>
              <a:ext cx="220530" cy="22053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9" name="椭圆 18"/>
            <p:cNvSpPr/>
            <p:nvPr/>
          </p:nvSpPr>
          <p:spPr>
            <a:xfrm>
              <a:off x="3016329" y="2979248"/>
              <a:ext cx="228296" cy="22829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21" name="文本框 5"/>
          <p:cNvSpPr txBox="1">
            <a:spLocks noChangeArrowheads="1"/>
          </p:cNvSpPr>
          <p:nvPr/>
        </p:nvSpPr>
        <p:spPr bwMode="auto">
          <a:xfrm>
            <a:off x="421179" y="350056"/>
            <a:ext cx="65126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en-US" altLang="zh-CN" sz="1865" b="1" i="1">
                <a:solidFill>
                  <a:schemeClr val="bg1"/>
                </a:solidFill>
                <a:latin typeface="+mj-ea"/>
                <a:ea typeface="+mj-ea"/>
              </a:rPr>
              <a:t>SXT</a:t>
            </a:r>
          </a:p>
        </p:txBody>
      </p:sp>
      <p:sp>
        <p:nvSpPr>
          <p:cNvPr id="20" name="文本框 5"/>
          <p:cNvSpPr txBox="1">
            <a:spLocks noChangeArrowheads="1"/>
          </p:cNvSpPr>
          <p:nvPr/>
        </p:nvSpPr>
        <p:spPr bwMode="auto">
          <a:xfrm>
            <a:off x="1229843" y="244885"/>
            <a:ext cx="5351145" cy="420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hadoop</a:t>
            </a:r>
            <a:r>
              <a:rPr lang="zh-CN" altLang="en-US" sz="2135">
                <a:solidFill>
                  <a:srgbClr val="27506E"/>
                </a:solidFill>
                <a:latin typeface="方正兰亭黑_GBK"/>
                <a:ea typeface="方正兰亭黑_GBK"/>
              </a:rPr>
              <a:t>的安全模式 </a:t>
            </a:r>
            <a:r>
              <a:rPr lang="en-US" altLang="zh-CN" sz="2135">
                <a:solidFill>
                  <a:srgbClr val="27506E"/>
                </a:solidFill>
                <a:latin typeface="方正兰亭黑_GBK"/>
                <a:ea typeface="方正兰亭黑_GBK"/>
              </a:rPr>
              <a:t>– </a:t>
            </a:r>
            <a:r>
              <a:rPr lang="zh-CN" altLang="en-US" sz="2135">
                <a:solidFill>
                  <a:srgbClr val="27506E"/>
                </a:solidFill>
                <a:latin typeface="方正兰亭黑_GBK"/>
                <a:ea typeface="方正兰亭黑_GBK"/>
              </a:rPr>
              <a:t>进入和离开安全模式</a:t>
            </a:r>
          </a:p>
        </p:txBody>
      </p:sp>
      <p:cxnSp>
        <p:nvCxnSpPr>
          <p:cNvPr id="22" name="直接连接符 21"/>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898843" y="1192122"/>
            <a:ext cx="686373" cy="686373"/>
            <a:chOff x="6357074" y="1008628"/>
            <a:chExt cx="1676757" cy="1676757"/>
          </a:xfrm>
        </p:grpSpPr>
        <p:sp>
          <p:nvSpPr>
            <p:cNvPr id="25" name="椭圆 24"/>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26" name="椭圆 25"/>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prstClr val="white"/>
                  </a:solidFill>
                  <a:latin typeface="+mj-lt"/>
                </a:rPr>
                <a:t>1</a:t>
              </a:r>
              <a:endParaRPr lang="zh-CN" altLang="en-US" sz="1400">
                <a:solidFill>
                  <a:prstClr val="white"/>
                </a:solidFill>
                <a:latin typeface="+mj-lt"/>
              </a:endParaRPr>
            </a:p>
          </p:txBody>
        </p:sp>
      </p:grpSp>
      <p:grpSp>
        <p:nvGrpSpPr>
          <p:cNvPr id="27" name="组合 26"/>
          <p:cNvGrpSpPr/>
          <p:nvPr/>
        </p:nvGrpSpPr>
        <p:grpSpPr>
          <a:xfrm>
            <a:off x="898843" y="2655915"/>
            <a:ext cx="686373" cy="686373"/>
            <a:chOff x="6357074" y="1008628"/>
            <a:chExt cx="1676757" cy="1676757"/>
          </a:xfrm>
        </p:grpSpPr>
        <p:sp>
          <p:nvSpPr>
            <p:cNvPr id="29" name="椭圆 28"/>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30" name="椭圆 29"/>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prstClr val="white"/>
                  </a:solidFill>
                  <a:latin typeface="+mj-lt"/>
                </a:rPr>
                <a:t>2</a:t>
              </a:r>
              <a:endParaRPr lang="zh-CN" altLang="en-US" sz="1400">
                <a:solidFill>
                  <a:prstClr val="white"/>
                </a:solidFill>
                <a:latin typeface="+mj-lt"/>
              </a:endParaRPr>
            </a:p>
          </p:txBody>
        </p:sp>
      </p:grpSp>
      <p:grpSp>
        <p:nvGrpSpPr>
          <p:cNvPr id="31" name="组合 30"/>
          <p:cNvGrpSpPr/>
          <p:nvPr/>
        </p:nvGrpSpPr>
        <p:grpSpPr>
          <a:xfrm>
            <a:off x="898843" y="3747072"/>
            <a:ext cx="686373" cy="686373"/>
            <a:chOff x="6357074" y="1008628"/>
            <a:chExt cx="1676757" cy="1676757"/>
          </a:xfrm>
        </p:grpSpPr>
        <p:sp>
          <p:nvSpPr>
            <p:cNvPr id="32" name="椭圆 31"/>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33" name="椭圆 32"/>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prstClr val="white"/>
                  </a:solidFill>
                  <a:latin typeface="+mj-lt"/>
                </a:rPr>
                <a:t>3</a:t>
              </a:r>
              <a:endParaRPr lang="zh-CN" altLang="en-US" sz="1400">
                <a:solidFill>
                  <a:prstClr val="white"/>
                </a:solidFill>
                <a:latin typeface="+mj-lt"/>
              </a:endParaRPr>
            </a:p>
          </p:txBody>
        </p:sp>
      </p:grpSp>
      <p:grpSp>
        <p:nvGrpSpPr>
          <p:cNvPr id="34" name="组合 33"/>
          <p:cNvGrpSpPr/>
          <p:nvPr/>
        </p:nvGrpSpPr>
        <p:grpSpPr>
          <a:xfrm>
            <a:off x="898843" y="5211523"/>
            <a:ext cx="686373" cy="686373"/>
            <a:chOff x="6357074" y="1008628"/>
            <a:chExt cx="1676757" cy="1676757"/>
          </a:xfrm>
        </p:grpSpPr>
        <p:sp>
          <p:nvSpPr>
            <p:cNvPr id="35" name="椭圆 34"/>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latin typeface="+mj-lt"/>
              </a:endParaRPr>
            </a:p>
          </p:txBody>
        </p:sp>
        <p:sp>
          <p:nvSpPr>
            <p:cNvPr id="36" name="椭圆 35"/>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a:solidFill>
                    <a:prstClr val="white"/>
                  </a:solidFill>
                  <a:latin typeface="+mj-lt"/>
                </a:rPr>
                <a:t>4</a:t>
              </a:r>
              <a:endParaRPr lang="zh-CN" altLang="en-US" sz="1400">
                <a:solidFill>
                  <a:prstClr val="white"/>
                </a:solidFill>
                <a:latin typeface="+mj-lt"/>
              </a:endParaRPr>
            </a:p>
          </p:txBody>
        </p:sp>
      </p:grpSp>
      <p:pic>
        <p:nvPicPr>
          <p:cNvPr id="6" name="图片 5"/>
          <p:cNvPicPr>
            <a:picLocks noChangeAspect="1"/>
          </p:cNvPicPr>
          <p:nvPr/>
        </p:nvPicPr>
        <p:blipFill>
          <a:blip r:embed="rId3"/>
          <a:stretch>
            <a:fillRect/>
          </a:stretch>
        </p:blipFill>
        <p:spPr>
          <a:xfrm>
            <a:off x="6997127" y="774762"/>
            <a:ext cx="4585133" cy="11875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989034" y="2578226"/>
            <a:ext cx="2235676" cy="2235676"/>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4" name="椭圆 23"/>
          <p:cNvSpPr/>
          <p:nvPr/>
        </p:nvSpPr>
        <p:spPr>
          <a:xfrm>
            <a:off x="2249135" y="2824389"/>
            <a:ext cx="1743351" cy="174335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5" name="文本框 5"/>
          <p:cNvSpPr txBox="1">
            <a:spLocks noChangeArrowheads="1"/>
          </p:cNvSpPr>
          <p:nvPr/>
        </p:nvSpPr>
        <p:spPr bwMode="auto">
          <a:xfrm>
            <a:off x="2598702" y="3142065"/>
            <a:ext cx="100203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6400" b="1">
                <a:solidFill>
                  <a:prstClr val="white"/>
                </a:solidFill>
                <a:latin typeface="方正兰亭黑_GBK"/>
                <a:ea typeface="方正兰亭黑_GBK"/>
              </a:rPr>
              <a:t>07</a:t>
            </a:r>
            <a:endParaRPr lang="zh-CN" altLang="en-US" sz="6400" b="1">
              <a:solidFill>
                <a:prstClr val="white"/>
              </a:solidFill>
              <a:latin typeface="方正兰亭黑_GBK"/>
              <a:ea typeface="方正兰亭黑_GBK"/>
            </a:endParaRPr>
          </a:p>
        </p:txBody>
      </p:sp>
      <p:sp>
        <p:nvSpPr>
          <p:cNvPr id="16" name="文本框 5"/>
          <p:cNvSpPr txBox="1">
            <a:spLocks noChangeArrowheads="1"/>
          </p:cNvSpPr>
          <p:nvPr/>
        </p:nvSpPr>
        <p:spPr bwMode="auto">
          <a:xfrm>
            <a:off x="5077932" y="3449111"/>
            <a:ext cx="29239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800">
                <a:solidFill>
                  <a:schemeClr val="accent1"/>
                </a:solidFill>
                <a:latin typeface="+mj-ea"/>
              </a:rPr>
              <a:t>HDFS</a:t>
            </a:r>
            <a:r>
              <a:rPr lang="zh-CN" altLang="en-US" sz="2800">
                <a:solidFill>
                  <a:schemeClr val="accent1"/>
                </a:solidFill>
                <a:latin typeface="+mj-ea"/>
              </a:rPr>
              <a:t>写文件流程</a:t>
            </a:r>
            <a:endParaRPr lang="zh-CN" altLang="en-US" sz="2665">
              <a:solidFill>
                <a:srgbClr val="27506E"/>
              </a:solidFill>
              <a:latin typeface="方正兰亭黑_GBK"/>
              <a:ea typeface="方正兰亭黑_GBK"/>
            </a:endParaRPr>
          </a:p>
        </p:txBody>
      </p:sp>
      <p:sp>
        <p:nvSpPr>
          <p:cNvPr id="25" name="椭圆 24"/>
          <p:cNvSpPr/>
          <p:nvPr/>
        </p:nvSpPr>
        <p:spPr>
          <a:xfrm>
            <a:off x="3697242" y="2592797"/>
            <a:ext cx="520689" cy="520689"/>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6" name="椭圆 25"/>
          <p:cNvSpPr/>
          <p:nvPr/>
        </p:nvSpPr>
        <p:spPr>
          <a:xfrm>
            <a:off x="1889481" y="3015197"/>
            <a:ext cx="382375" cy="38237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8" name="椭圆 27"/>
          <p:cNvSpPr/>
          <p:nvPr/>
        </p:nvSpPr>
        <p:spPr>
          <a:xfrm>
            <a:off x="1698293" y="4863033"/>
            <a:ext cx="213793" cy="21379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9" name="椭圆 28"/>
          <p:cNvSpPr/>
          <p:nvPr/>
        </p:nvSpPr>
        <p:spPr>
          <a:xfrm>
            <a:off x="2249135" y="4410935"/>
            <a:ext cx="294040" cy="29404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0" name="椭圆 29"/>
          <p:cNvSpPr/>
          <p:nvPr/>
        </p:nvSpPr>
        <p:spPr>
          <a:xfrm>
            <a:off x="4021772" y="3972331"/>
            <a:ext cx="304395" cy="30439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1" name="椭圆 30"/>
          <p:cNvSpPr/>
          <p:nvPr/>
        </p:nvSpPr>
        <p:spPr>
          <a:xfrm>
            <a:off x="3786429" y="4799329"/>
            <a:ext cx="206056" cy="20605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2" name="椭圆 31"/>
          <p:cNvSpPr/>
          <p:nvPr/>
        </p:nvSpPr>
        <p:spPr>
          <a:xfrm>
            <a:off x="1669784" y="3972331"/>
            <a:ext cx="132944" cy="132944"/>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40758" y="244885"/>
            <a:ext cx="2274342"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写文件流程</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31946" y="1"/>
            <a:ext cx="7266123" cy="6863166"/>
          </a:xfrm>
          <a:prstGeom prst="rect">
            <a:avLst/>
          </a:prstGeom>
          <a:noFill/>
          <a:ln w="9525">
            <a:noFill/>
          </a:ln>
        </p:spPr>
      </p:pic>
      <p:grpSp>
        <p:nvGrpSpPr>
          <p:cNvPr id="5" name="组合 4"/>
          <p:cNvGrpSpPr/>
          <p:nvPr/>
        </p:nvGrpSpPr>
        <p:grpSpPr>
          <a:xfrm>
            <a:off x="6236036" y="1700257"/>
            <a:ext cx="514780" cy="514780"/>
            <a:chOff x="6357074" y="1008628"/>
            <a:chExt cx="1676757" cy="1676757"/>
          </a:xfrm>
        </p:grpSpPr>
        <p:sp>
          <p:nvSpPr>
            <p:cNvPr id="6" name="椭圆 5"/>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lt"/>
              </a:endParaRPr>
            </a:p>
          </p:txBody>
        </p:sp>
        <p:sp>
          <p:nvSpPr>
            <p:cNvPr id="7" name="椭圆 6"/>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prstClr val="white"/>
                  </a:solidFill>
                  <a:latin typeface="+mj-lt"/>
                </a:rPr>
                <a:t>1</a:t>
              </a:r>
              <a:endParaRPr lang="zh-CN" altLang="en-US" sz="1050">
                <a:solidFill>
                  <a:prstClr val="white"/>
                </a:solidFill>
                <a:latin typeface="+mj-lt"/>
              </a:endParaRPr>
            </a:p>
          </p:txBody>
        </p:sp>
      </p:grpSp>
      <p:sp>
        <p:nvSpPr>
          <p:cNvPr id="9" name="矩形 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6761460" y="1756938"/>
            <a:ext cx="4079851" cy="646331"/>
          </a:xfrm>
          <a:prstGeom prst="rect">
            <a:avLst/>
          </a:prstGeom>
        </p:spPr>
        <p:txBody>
          <a:bodyPr wrap="square">
            <a:spAutoFit/>
          </a:bodyPr>
          <a:lstStyle/>
          <a:p>
            <a:pPr fontAlgn="base">
              <a:spcBef>
                <a:spcPct val="0"/>
              </a:spcBef>
              <a:spcAft>
                <a:spcPct val="0"/>
              </a:spcAft>
              <a:defRPr/>
            </a:pPr>
            <a:r>
              <a:rPr lang="zh-CN" altLang="en-US" sz="1800">
                <a:solidFill>
                  <a:schemeClr val="accent1"/>
                </a:solidFill>
                <a:latin typeface="方正兰亭黑_GBK"/>
                <a:ea typeface="方正兰亭黑_GBK"/>
              </a:rPr>
              <a:t>调用客户端的对象</a:t>
            </a:r>
            <a:r>
              <a:rPr lang="en-US" altLang="zh-CN" sz="1800">
                <a:solidFill>
                  <a:schemeClr val="accent1"/>
                </a:solidFill>
                <a:latin typeface="方正兰亭黑_GBK"/>
                <a:ea typeface="方正兰亭黑_GBK"/>
              </a:rPr>
              <a:t>DistributedFileSystem</a:t>
            </a:r>
            <a:r>
              <a:rPr lang="zh-CN" altLang="en-US" sz="1800">
                <a:solidFill>
                  <a:schemeClr val="accent1"/>
                </a:solidFill>
                <a:latin typeface="方正兰亭黑_GBK"/>
                <a:ea typeface="方正兰亭黑_GBK"/>
              </a:rPr>
              <a:t>的</a:t>
            </a:r>
            <a:r>
              <a:rPr lang="en-US" altLang="zh-CN" sz="1800">
                <a:solidFill>
                  <a:schemeClr val="accent1"/>
                </a:solidFill>
                <a:latin typeface="方正兰亭黑_GBK"/>
                <a:ea typeface="方正兰亭黑_GBK"/>
              </a:rPr>
              <a:t>create</a:t>
            </a:r>
            <a:r>
              <a:rPr lang="zh-CN" altLang="en-US" sz="1800">
                <a:solidFill>
                  <a:schemeClr val="accent1"/>
                </a:solidFill>
                <a:latin typeface="方正兰亭黑_GBK"/>
                <a:ea typeface="方正兰亭黑_GBK"/>
              </a:rPr>
              <a:t>方法；</a:t>
            </a:r>
            <a:endParaRPr lang="en-US" altLang="zh-CN" sz="1800">
              <a:solidFill>
                <a:schemeClr val="accent1"/>
              </a:solidFill>
              <a:latin typeface="方正兰亭黑_GBK"/>
              <a:ea typeface="方正兰亭黑_GBK"/>
            </a:endParaRPr>
          </a:p>
        </p:txBody>
      </p:sp>
      <p:cxnSp>
        <p:nvCxnSpPr>
          <p:cNvPr id="11" name="直接连接符 10"/>
          <p:cNvCxnSpPr/>
          <p:nvPr/>
        </p:nvCxnSpPr>
        <p:spPr>
          <a:xfrm>
            <a:off x="6860846" y="2403269"/>
            <a:ext cx="2343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6236329" y="2774090"/>
            <a:ext cx="514780" cy="514780"/>
            <a:chOff x="6357074" y="1008628"/>
            <a:chExt cx="1676757" cy="1676757"/>
          </a:xfrm>
        </p:grpSpPr>
        <p:sp>
          <p:nvSpPr>
            <p:cNvPr id="14" name="椭圆 13"/>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lt"/>
              </a:endParaRPr>
            </a:p>
          </p:txBody>
        </p:sp>
        <p:sp>
          <p:nvSpPr>
            <p:cNvPr id="15" name="椭圆 14"/>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prstClr val="white"/>
                  </a:solidFill>
                  <a:latin typeface="+mj-lt"/>
                </a:rPr>
                <a:t>2</a:t>
              </a:r>
              <a:endParaRPr lang="zh-CN" altLang="en-US">
                <a:solidFill>
                  <a:prstClr val="white"/>
                </a:solidFill>
                <a:latin typeface="+mj-lt"/>
              </a:endParaRPr>
            </a:p>
          </p:txBody>
        </p:sp>
      </p:grpSp>
      <p:sp>
        <p:nvSpPr>
          <p:cNvPr id="17" name="矩形 1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6761460" y="2787557"/>
            <a:ext cx="4707954" cy="3367397"/>
          </a:xfrm>
          <a:prstGeom prst="rect">
            <a:avLst/>
          </a:prstGeom>
        </p:spPr>
        <p:txBody>
          <a:bodyPr wrap="square">
            <a:spAutoFit/>
          </a:bodyPr>
          <a:lstStyle/>
          <a:p>
            <a:pPr fontAlgn="base">
              <a:lnSpc>
                <a:spcPct val="150000"/>
              </a:lnSpc>
              <a:spcBef>
                <a:spcPct val="0"/>
              </a:spcBef>
              <a:spcAft>
                <a:spcPct val="0"/>
              </a:spcAft>
              <a:defRPr/>
            </a:pPr>
            <a:r>
              <a:rPr lang="en-US" altLang="zh-CN" sz="1800" dirty="0" err="1">
                <a:solidFill>
                  <a:schemeClr val="accent1"/>
                </a:solidFill>
                <a:latin typeface="方正兰亭黑_GBK"/>
                <a:ea typeface="方正兰亭黑_GBK"/>
              </a:rPr>
              <a:t>DistributedFileSystem</a:t>
            </a:r>
            <a:r>
              <a:rPr lang="zh-CN" altLang="en-US" sz="1800" dirty="0">
                <a:solidFill>
                  <a:schemeClr val="accent1"/>
                </a:solidFill>
                <a:latin typeface="方正兰亭黑_GBK"/>
                <a:ea typeface="方正兰亭黑_GBK"/>
              </a:rPr>
              <a:t>会发起对</a:t>
            </a:r>
            <a:r>
              <a:rPr lang="en-US" altLang="zh-CN" sz="1800" dirty="0" err="1">
                <a:solidFill>
                  <a:schemeClr val="accent1"/>
                </a:solidFill>
                <a:latin typeface="方正兰亭黑_GBK"/>
                <a:ea typeface="方正兰亭黑_GBK"/>
              </a:rPr>
              <a:t>namenode</a:t>
            </a:r>
            <a:r>
              <a:rPr lang="zh-CN" altLang="en-US" sz="1800" dirty="0">
                <a:solidFill>
                  <a:schemeClr val="accent1"/>
                </a:solidFill>
                <a:latin typeface="方正兰亭黑_GBK"/>
                <a:ea typeface="方正兰亭黑_GBK"/>
              </a:rPr>
              <a:t>的一个</a:t>
            </a:r>
            <a:r>
              <a:rPr lang="en-US" altLang="zh-CN" sz="1800" dirty="0">
                <a:solidFill>
                  <a:schemeClr val="accent1"/>
                </a:solidFill>
                <a:latin typeface="方正兰亭黑_GBK"/>
                <a:ea typeface="方正兰亭黑_GBK"/>
              </a:rPr>
              <a:t>RPC</a:t>
            </a:r>
            <a:r>
              <a:rPr lang="zh-CN" altLang="en-US" sz="1800" dirty="0">
                <a:solidFill>
                  <a:schemeClr val="accent1"/>
                </a:solidFill>
                <a:latin typeface="方正兰亭黑_GBK"/>
                <a:ea typeface="方正兰亭黑_GBK"/>
              </a:rPr>
              <a:t>连接，请求创建一个文件，不包含关于</a:t>
            </a:r>
            <a:r>
              <a:rPr lang="en-US" altLang="zh-CN" sz="1800" dirty="0">
                <a:solidFill>
                  <a:schemeClr val="accent1"/>
                </a:solidFill>
                <a:latin typeface="方正兰亭黑_GBK"/>
                <a:ea typeface="方正兰亭黑_GBK"/>
              </a:rPr>
              <a:t>block</a:t>
            </a:r>
            <a:r>
              <a:rPr lang="zh-CN" altLang="en-US" sz="1800" dirty="0">
                <a:solidFill>
                  <a:schemeClr val="accent1"/>
                </a:solidFill>
                <a:latin typeface="方正兰亭黑_GBK"/>
                <a:ea typeface="方正兰亭黑_GBK"/>
              </a:rPr>
              <a:t>块的请求。</a:t>
            </a:r>
            <a:r>
              <a:rPr lang="en-US" altLang="zh-CN" sz="1800" dirty="0" err="1">
                <a:solidFill>
                  <a:schemeClr val="accent1"/>
                </a:solidFill>
                <a:latin typeface="方正兰亭黑_GBK"/>
                <a:ea typeface="方正兰亭黑_GBK"/>
              </a:rPr>
              <a:t>namenode</a:t>
            </a:r>
            <a:r>
              <a:rPr lang="zh-CN" altLang="en-US" sz="1800" dirty="0">
                <a:solidFill>
                  <a:schemeClr val="accent1"/>
                </a:solidFill>
                <a:latin typeface="方正兰亭黑_GBK"/>
                <a:ea typeface="方正兰亭黑_GBK"/>
              </a:rPr>
              <a:t>会执行各种各样的检查，确保要创建的文件不存在，并且客户端有创建文件的权限。如果检查通过，</a:t>
            </a:r>
            <a:r>
              <a:rPr lang="en-US" altLang="zh-CN" sz="1800" dirty="0" err="1">
                <a:solidFill>
                  <a:schemeClr val="accent1"/>
                </a:solidFill>
                <a:latin typeface="方正兰亭黑_GBK"/>
                <a:ea typeface="方正兰亭黑_GBK"/>
              </a:rPr>
              <a:t>namenode</a:t>
            </a:r>
            <a:r>
              <a:rPr lang="zh-CN" altLang="en-US" sz="1800" dirty="0">
                <a:solidFill>
                  <a:schemeClr val="accent1"/>
                </a:solidFill>
                <a:latin typeface="方正兰亭黑_GBK"/>
                <a:ea typeface="方正兰亭黑_GBK"/>
              </a:rPr>
              <a:t>会创建一个文件（在</a:t>
            </a:r>
            <a:r>
              <a:rPr lang="en-US" altLang="zh-CN" sz="1800" dirty="0">
                <a:solidFill>
                  <a:schemeClr val="accent1"/>
                </a:solidFill>
                <a:latin typeface="方正兰亭黑_GBK"/>
                <a:ea typeface="方正兰亭黑_GBK"/>
              </a:rPr>
              <a:t>edits</a:t>
            </a:r>
            <a:r>
              <a:rPr lang="zh-CN" altLang="en-US" sz="1800" dirty="0">
                <a:solidFill>
                  <a:schemeClr val="accent1"/>
                </a:solidFill>
                <a:latin typeface="方正兰亭黑_GBK"/>
                <a:ea typeface="方正兰亭黑_GBK"/>
              </a:rPr>
              <a:t>中），否则创建失败，客户端抛异常</a:t>
            </a:r>
            <a:r>
              <a:rPr lang="en-US" altLang="zh-CN" sz="1800" dirty="0" err="1">
                <a:solidFill>
                  <a:schemeClr val="accent1"/>
                </a:solidFill>
                <a:latin typeface="方正兰亭黑_GBK"/>
                <a:ea typeface="方正兰亭黑_GBK"/>
              </a:rPr>
              <a:t>IOException</a:t>
            </a:r>
            <a:r>
              <a:rPr lang="zh-CN" altLang="en-US" sz="1800" dirty="0">
                <a:solidFill>
                  <a:schemeClr val="accent1"/>
                </a:solidFill>
                <a:latin typeface="方正兰亭黑_GBK"/>
                <a:ea typeface="方正兰亭黑_GBK"/>
              </a:rPr>
              <a:t>。</a:t>
            </a:r>
            <a:endParaRPr lang="en-US" altLang="zh-CN" sz="1800" dirty="0">
              <a:solidFill>
                <a:schemeClr val="accent1"/>
              </a:solidFill>
              <a:latin typeface="方正兰亭黑_GBK"/>
              <a:ea typeface="方正兰亭黑_GBK"/>
            </a:endParaRPr>
          </a:p>
        </p:txBody>
      </p:sp>
      <p:cxnSp>
        <p:nvCxnSpPr>
          <p:cNvPr id="18" name="直接连接符 17"/>
          <p:cNvCxnSpPr/>
          <p:nvPr/>
        </p:nvCxnSpPr>
        <p:spPr>
          <a:xfrm>
            <a:off x="6860846" y="5803799"/>
            <a:ext cx="2343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p:cNvSpPr>
            <a:spLocks noGrp="1"/>
          </p:cNvSpPr>
          <p:nvPr>
            <p:ph type="pic" sz="quarter" idx="12"/>
          </p:nvPr>
        </p:nvSpPr>
        <p:spPr/>
      </p:sp>
      <p:pic>
        <p:nvPicPr>
          <p:cNvPr id="3" name="图片 2"/>
          <p:cNvPicPr>
            <a:picLocks noChangeAspect="1"/>
          </p:cNvPicPr>
          <p:nvPr/>
        </p:nvPicPr>
        <p:blipFill>
          <a:blip r:embed="rId2"/>
          <a:stretch>
            <a:fillRect/>
          </a:stretch>
        </p:blipFill>
        <p:spPr>
          <a:xfrm>
            <a:off x="-31946" y="1"/>
            <a:ext cx="11781986" cy="6863166"/>
          </a:xfrm>
          <a:prstGeom prst="rect">
            <a:avLst/>
          </a:prstGeom>
          <a:noFill/>
          <a:ln w="9525">
            <a:noFill/>
          </a:ln>
        </p:spPr>
      </p:pic>
    </p:spTree>
    <p:extLst>
      <p:ext uri="{BB962C8B-B14F-4D97-AF65-F5344CB8AC3E}">
        <p14:creationId xmlns:p14="http://schemas.microsoft.com/office/powerpoint/2010/main" val="1906251933"/>
      </p:ext>
    </p:extLst>
  </p:cSld>
  <p:clrMapOvr>
    <a:masterClrMapping/>
  </p:clrMapOvr>
  <mc:AlternateContent xmlns:mc="http://schemas.openxmlformats.org/markup-compatibility/2006" xmlns:p14="http://schemas.microsoft.com/office/powerpoint/2010/main">
    <mc:Choice Requires="p14">
      <p:transition spd="slow" p14:dur="1500" advTm="2000">
        <p:random/>
      </p:transition>
    </mc:Choice>
    <mc:Fallback xmlns="">
      <p:transition spd="slow" advTm="2000">
        <p:random/>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40758" y="244885"/>
            <a:ext cx="2274342"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写文件流程</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5325110" y="312420"/>
            <a:ext cx="6789420" cy="6233160"/>
          </a:xfrm>
          <a:prstGeom prst="rect">
            <a:avLst/>
          </a:prstGeom>
          <a:noFill/>
          <a:ln w="9525">
            <a:noFill/>
          </a:ln>
        </p:spPr>
      </p:pic>
      <p:grpSp>
        <p:nvGrpSpPr>
          <p:cNvPr id="19" name="组合 18"/>
          <p:cNvGrpSpPr/>
          <p:nvPr/>
        </p:nvGrpSpPr>
        <p:grpSpPr>
          <a:xfrm>
            <a:off x="372110" y="2682240"/>
            <a:ext cx="474980" cy="514985"/>
            <a:chOff x="6357074" y="1008628"/>
            <a:chExt cx="1676757" cy="1676757"/>
          </a:xfrm>
        </p:grpSpPr>
        <p:sp>
          <p:nvSpPr>
            <p:cNvPr id="20" name="椭圆 19"/>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lt"/>
              </a:endParaRPr>
            </a:p>
          </p:txBody>
        </p:sp>
        <p:sp>
          <p:nvSpPr>
            <p:cNvPr id="21" name="椭圆 20"/>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prstClr val="white"/>
                  </a:solidFill>
                  <a:latin typeface="+mj-lt"/>
                </a:rPr>
                <a:t>3</a:t>
              </a:r>
              <a:endParaRPr lang="zh-CN" altLang="en-US">
                <a:solidFill>
                  <a:prstClr val="white"/>
                </a:solidFill>
                <a:latin typeface="+mj-lt"/>
              </a:endParaRPr>
            </a:p>
          </p:txBody>
        </p:sp>
      </p:grpSp>
      <p:sp>
        <p:nvSpPr>
          <p:cNvPr id="23" name="矩形 22"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904240" y="2701290"/>
            <a:ext cx="4503420" cy="2168525"/>
          </a:xfrm>
          <a:prstGeom prst="rect">
            <a:avLst/>
          </a:prstGeom>
        </p:spPr>
        <p:txBody>
          <a:bodyPr wrap="square">
            <a:spAutoFit/>
          </a:bodyPr>
          <a:lstStyle/>
          <a:p>
            <a:pPr fontAlgn="base">
              <a:lnSpc>
                <a:spcPct val="150000"/>
              </a:lnSpc>
              <a:spcBef>
                <a:spcPct val="0"/>
              </a:spcBef>
              <a:spcAft>
                <a:spcPct val="0"/>
              </a:spcAft>
              <a:defRPr/>
            </a:pPr>
            <a:r>
              <a:rPr lang="en-US" altLang="zh-CN" sz="1800">
                <a:solidFill>
                  <a:schemeClr val="accent1"/>
                </a:solidFill>
                <a:latin typeface="方正兰亭黑_GBK"/>
                <a:ea typeface="方正兰亭黑_GBK"/>
              </a:rPr>
              <a:t>DistributedFileSystem</a:t>
            </a:r>
            <a:r>
              <a:rPr lang="zh-CN" altLang="en-US" sz="1800">
                <a:solidFill>
                  <a:schemeClr val="accent1"/>
                </a:solidFill>
                <a:latin typeface="方正兰亭黑_GBK"/>
                <a:ea typeface="方正兰亭黑_GBK"/>
              </a:rPr>
              <a:t>返回一个</a:t>
            </a:r>
            <a:r>
              <a:rPr lang="en-US" altLang="zh-CN" sz="1800">
                <a:solidFill>
                  <a:schemeClr val="accent1"/>
                </a:solidFill>
                <a:latin typeface="方正兰亭黑_GBK"/>
                <a:ea typeface="方正兰亭黑_GBK"/>
              </a:rPr>
              <a:t>FSDataOutputStream</a:t>
            </a:r>
            <a:r>
              <a:rPr lang="zh-CN" altLang="en-US" sz="1800">
                <a:solidFill>
                  <a:schemeClr val="accent1"/>
                </a:solidFill>
                <a:latin typeface="方正兰亭黑_GBK"/>
                <a:ea typeface="方正兰亭黑_GBK"/>
              </a:rPr>
              <a:t>对象给客户端用于写数据。</a:t>
            </a:r>
            <a:r>
              <a:rPr lang="en-US" altLang="zh-CN" sz="1800">
                <a:solidFill>
                  <a:schemeClr val="accent1"/>
                </a:solidFill>
                <a:latin typeface="方正兰亭黑_GBK"/>
                <a:ea typeface="方正兰亭黑_GBK"/>
              </a:rPr>
              <a:t>FSDataOutputStream</a:t>
            </a:r>
            <a:r>
              <a:rPr lang="zh-CN" altLang="en-US" sz="1800">
                <a:solidFill>
                  <a:schemeClr val="accent1"/>
                </a:solidFill>
                <a:latin typeface="方正兰亭黑_GBK"/>
                <a:ea typeface="方正兰亭黑_GBK"/>
              </a:rPr>
              <a:t>封装了一个</a:t>
            </a:r>
            <a:r>
              <a:rPr lang="en-US" altLang="zh-CN" sz="1800">
                <a:solidFill>
                  <a:schemeClr val="accent1"/>
                </a:solidFill>
                <a:latin typeface="方正兰亭黑_GBK"/>
                <a:ea typeface="方正兰亭黑_GBK"/>
              </a:rPr>
              <a:t>DFSOutputStream</a:t>
            </a:r>
            <a:r>
              <a:rPr lang="zh-CN" altLang="en-US" sz="1800">
                <a:solidFill>
                  <a:schemeClr val="accent1"/>
                </a:solidFill>
                <a:latin typeface="方正兰亭黑_GBK"/>
                <a:ea typeface="方正兰亭黑_GBK"/>
              </a:rPr>
              <a:t>对象负责客户端跟</a:t>
            </a:r>
            <a:r>
              <a:rPr lang="en-US" altLang="zh-CN" sz="1800">
                <a:solidFill>
                  <a:schemeClr val="accent1"/>
                </a:solidFill>
                <a:latin typeface="方正兰亭黑_GBK"/>
                <a:ea typeface="方正兰亭黑_GBK"/>
              </a:rPr>
              <a:t>datanode</a:t>
            </a:r>
            <a:r>
              <a:rPr lang="zh-CN" altLang="en-US" sz="1800">
                <a:solidFill>
                  <a:schemeClr val="accent1"/>
                </a:solidFill>
                <a:latin typeface="方正兰亭黑_GBK"/>
                <a:ea typeface="方正兰亭黑_GBK"/>
              </a:rPr>
              <a:t>以及</a:t>
            </a:r>
            <a:r>
              <a:rPr lang="en-US" altLang="zh-CN" sz="1800">
                <a:solidFill>
                  <a:schemeClr val="accent1"/>
                </a:solidFill>
                <a:latin typeface="方正兰亭黑_GBK"/>
                <a:ea typeface="方正兰亭黑_GBK"/>
              </a:rPr>
              <a:t>namenode</a:t>
            </a:r>
            <a:r>
              <a:rPr lang="zh-CN" altLang="en-US" sz="1800">
                <a:solidFill>
                  <a:schemeClr val="accent1"/>
                </a:solidFill>
                <a:latin typeface="方正兰亭黑_GBK"/>
                <a:ea typeface="方正兰亭黑_GBK"/>
              </a:rPr>
              <a:t>的通信。</a:t>
            </a:r>
            <a:endParaRPr lang="en-US" altLang="zh-CN" sz="1800">
              <a:solidFill>
                <a:schemeClr val="accent1"/>
              </a:solidFill>
              <a:latin typeface="方正兰亭黑_GBK"/>
              <a:ea typeface="方正兰亭黑_GBK"/>
            </a:endParaRPr>
          </a:p>
        </p:txBody>
      </p:sp>
      <p:cxnSp>
        <p:nvCxnSpPr>
          <p:cNvPr id="24" name="直接连接符 23"/>
          <p:cNvCxnSpPr/>
          <p:nvPr/>
        </p:nvCxnSpPr>
        <p:spPr>
          <a:xfrm>
            <a:off x="992317" y="4821940"/>
            <a:ext cx="2159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40758" y="244885"/>
            <a:ext cx="2274342"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写文件流程</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546351" y="1340074"/>
            <a:ext cx="5266055" cy="4974016"/>
          </a:xfrm>
          <a:prstGeom prst="rect">
            <a:avLst/>
          </a:prstGeom>
          <a:noFill/>
          <a:ln w="9525">
            <a:noFill/>
          </a:ln>
        </p:spPr>
      </p:pic>
      <p:grpSp>
        <p:nvGrpSpPr>
          <p:cNvPr id="25" name="组合 24"/>
          <p:cNvGrpSpPr/>
          <p:nvPr/>
        </p:nvGrpSpPr>
        <p:grpSpPr>
          <a:xfrm>
            <a:off x="6229617" y="1686256"/>
            <a:ext cx="514780" cy="514780"/>
            <a:chOff x="6357074" y="1008628"/>
            <a:chExt cx="1676757" cy="1676757"/>
          </a:xfrm>
        </p:grpSpPr>
        <p:sp>
          <p:nvSpPr>
            <p:cNvPr id="26" name="椭圆 25"/>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lt"/>
              </a:endParaRPr>
            </a:p>
          </p:txBody>
        </p:sp>
        <p:sp>
          <p:nvSpPr>
            <p:cNvPr id="27" name="椭圆 26"/>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prstClr val="white"/>
                  </a:solidFill>
                  <a:latin typeface="+mj-lt"/>
                </a:rPr>
                <a:t>4</a:t>
              </a:r>
              <a:endParaRPr lang="zh-CN" altLang="en-US">
                <a:solidFill>
                  <a:prstClr val="white"/>
                </a:solidFill>
                <a:latin typeface="+mj-lt"/>
              </a:endParaRPr>
            </a:p>
          </p:txBody>
        </p:sp>
      </p:grpSp>
      <p:sp>
        <p:nvSpPr>
          <p:cNvPr id="29" name="矩形 2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6755041" y="1742937"/>
            <a:ext cx="4890608" cy="3782895"/>
          </a:xfrm>
          <a:prstGeom prst="rect">
            <a:avLst/>
          </a:prstGeom>
        </p:spPr>
        <p:txBody>
          <a:bodyPr wrap="square">
            <a:spAutoFit/>
          </a:bodyPr>
          <a:lstStyle/>
          <a:p>
            <a:pPr fontAlgn="base">
              <a:lnSpc>
                <a:spcPct val="150000"/>
              </a:lnSpc>
              <a:spcBef>
                <a:spcPct val="0"/>
              </a:spcBef>
              <a:spcAft>
                <a:spcPct val="0"/>
              </a:spcAft>
              <a:defRPr/>
            </a:pPr>
            <a:r>
              <a:rPr lang="en-US" altLang="zh-CN" sz="1800">
                <a:solidFill>
                  <a:schemeClr val="accent1"/>
                </a:solidFill>
                <a:latin typeface="方正兰亭黑_GBK"/>
                <a:ea typeface="方正兰亭黑_GBK"/>
              </a:rPr>
              <a:t>FSDataOutputStream</a:t>
            </a:r>
            <a:r>
              <a:rPr lang="zh-CN" altLang="en-US" sz="1800">
                <a:solidFill>
                  <a:schemeClr val="accent1"/>
                </a:solidFill>
                <a:latin typeface="方正兰亭黑_GBK"/>
                <a:ea typeface="方正兰亭黑_GBK"/>
              </a:rPr>
              <a:t>对象将数据切分为小的数据包（</a:t>
            </a:r>
            <a:r>
              <a:rPr lang="en-US" altLang="zh-CN" sz="1800">
                <a:solidFill>
                  <a:srgbClr val="FF0000"/>
                </a:solidFill>
                <a:latin typeface="方正兰亭黑_GBK"/>
                <a:ea typeface="方正兰亭黑_GBK"/>
              </a:rPr>
              <a:t>64kb</a:t>
            </a:r>
            <a:r>
              <a:rPr lang="zh-CN" altLang="en-US" sz="1800">
                <a:solidFill>
                  <a:schemeClr val="accent1"/>
                </a:solidFill>
                <a:latin typeface="方正兰亭黑_GBK"/>
                <a:ea typeface="方正兰亭黑_GBK"/>
              </a:rPr>
              <a:t>），并写入到一个内部队列（“</a:t>
            </a:r>
            <a:r>
              <a:rPr lang="zh-CN" altLang="en-US" sz="1800">
                <a:solidFill>
                  <a:srgbClr val="C00000"/>
                </a:solidFill>
                <a:latin typeface="方正兰亭黑_GBK"/>
                <a:ea typeface="方正兰亭黑_GBK"/>
              </a:rPr>
              <a:t>数据队列</a:t>
            </a:r>
            <a:r>
              <a:rPr lang="zh-CN" altLang="en-US" sz="1800">
                <a:solidFill>
                  <a:schemeClr val="accent1"/>
                </a:solidFill>
                <a:latin typeface="方正兰亭黑_GBK"/>
                <a:ea typeface="方正兰亭黑_GBK"/>
              </a:rPr>
              <a:t>”）。</a:t>
            </a:r>
            <a:r>
              <a:rPr lang="en-US" altLang="zh-CN" sz="1800">
                <a:solidFill>
                  <a:schemeClr val="accent1"/>
                </a:solidFill>
                <a:latin typeface="方正兰亭黑_GBK"/>
                <a:ea typeface="方正兰亭黑_GBK"/>
              </a:rPr>
              <a:t>DataStreamer</a:t>
            </a:r>
            <a:r>
              <a:rPr lang="zh-CN" altLang="en-US" sz="1800">
                <a:solidFill>
                  <a:schemeClr val="accent1"/>
                </a:solidFill>
                <a:latin typeface="方正兰亭黑_GBK"/>
                <a:ea typeface="方正兰亭黑_GBK"/>
              </a:rPr>
              <a:t>会读取其中内容，并请求</a:t>
            </a:r>
            <a:r>
              <a:rPr lang="en-US" altLang="zh-CN" sz="1800">
                <a:solidFill>
                  <a:schemeClr val="accent1"/>
                </a:solidFill>
                <a:latin typeface="方正兰亭黑_GBK"/>
                <a:ea typeface="方正兰亭黑_GBK"/>
              </a:rPr>
              <a:t>namenode</a:t>
            </a:r>
            <a:r>
              <a:rPr lang="zh-CN" altLang="en-US" sz="1800">
                <a:solidFill>
                  <a:schemeClr val="accent1"/>
                </a:solidFill>
                <a:latin typeface="方正兰亭黑_GBK"/>
                <a:ea typeface="方正兰亭黑_GBK"/>
              </a:rPr>
              <a:t>返回一个</a:t>
            </a:r>
            <a:r>
              <a:rPr lang="en-US" altLang="zh-CN" sz="1800">
                <a:solidFill>
                  <a:schemeClr val="accent1"/>
                </a:solidFill>
                <a:latin typeface="方正兰亭黑_GBK"/>
                <a:ea typeface="方正兰亭黑_GBK"/>
              </a:rPr>
              <a:t>datanode</a:t>
            </a:r>
            <a:r>
              <a:rPr lang="zh-CN" altLang="en-US" sz="1800">
                <a:solidFill>
                  <a:schemeClr val="accent1"/>
                </a:solidFill>
                <a:latin typeface="方正兰亭黑_GBK"/>
                <a:ea typeface="方正兰亭黑_GBK"/>
              </a:rPr>
              <a:t>列表来存储当前</a:t>
            </a:r>
            <a:r>
              <a:rPr lang="en-US" altLang="zh-CN" sz="1800">
                <a:solidFill>
                  <a:schemeClr val="accent1"/>
                </a:solidFill>
                <a:latin typeface="方正兰亭黑_GBK"/>
                <a:ea typeface="方正兰亭黑_GBK"/>
              </a:rPr>
              <a:t>block</a:t>
            </a:r>
            <a:r>
              <a:rPr lang="zh-CN" altLang="en-US" sz="1800">
                <a:solidFill>
                  <a:schemeClr val="accent1"/>
                </a:solidFill>
                <a:latin typeface="方正兰亭黑_GBK"/>
                <a:ea typeface="方正兰亭黑_GBK"/>
              </a:rPr>
              <a:t>副本。列表中的</a:t>
            </a:r>
            <a:r>
              <a:rPr lang="en-US" altLang="zh-CN" sz="1800">
                <a:solidFill>
                  <a:schemeClr val="accent1"/>
                </a:solidFill>
                <a:latin typeface="方正兰亭黑_GBK"/>
                <a:ea typeface="方正兰亭黑_GBK"/>
              </a:rPr>
              <a:t>datanode</a:t>
            </a:r>
            <a:r>
              <a:rPr lang="zh-CN" altLang="en-US" sz="1800">
                <a:solidFill>
                  <a:schemeClr val="accent1"/>
                </a:solidFill>
                <a:latin typeface="方正兰亭黑_GBK"/>
                <a:ea typeface="方正兰亭黑_GBK"/>
              </a:rPr>
              <a:t>会形成管线，</a:t>
            </a:r>
            <a:r>
              <a:rPr lang="en-US" altLang="zh-CN" sz="1800">
                <a:solidFill>
                  <a:schemeClr val="accent1"/>
                </a:solidFill>
                <a:latin typeface="方正兰亭黑_GBK"/>
                <a:ea typeface="方正兰亭黑_GBK"/>
              </a:rPr>
              <a:t>DataStreamer</a:t>
            </a:r>
            <a:r>
              <a:rPr lang="zh-CN" altLang="en-US" sz="1800">
                <a:solidFill>
                  <a:schemeClr val="accent1"/>
                </a:solidFill>
                <a:latin typeface="方正兰亭黑_GBK"/>
                <a:ea typeface="方正兰亭黑_GBK"/>
              </a:rPr>
              <a:t>将数据包发送给管线中的第一个</a:t>
            </a:r>
            <a:r>
              <a:rPr lang="en-US" altLang="zh-CN" sz="1800">
                <a:solidFill>
                  <a:schemeClr val="accent1"/>
                </a:solidFill>
                <a:latin typeface="方正兰亭黑_GBK"/>
                <a:ea typeface="方正兰亭黑_GBK"/>
              </a:rPr>
              <a:t>datanode</a:t>
            </a:r>
            <a:r>
              <a:rPr lang="zh-CN" altLang="en-US" sz="1800">
                <a:solidFill>
                  <a:schemeClr val="accent1"/>
                </a:solidFill>
                <a:latin typeface="方正兰亭黑_GBK"/>
                <a:ea typeface="方正兰亭黑_GBK"/>
              </a:rPr>
              <a:t>，第一个</a:t>
            </a:r>
            <a:r>
              <a:rPr lang="en-US" altLang="zh-CN" sz="1800">
                <a:solidFill>
                  <a:schemeClr val="accent1"/>
                </a:solidFill>
                <a:latin typeface="方正兰亭黑_GBK"/>
                <a:ea typeface="方正兰亭黑_GBK"/>
              </a:rPr>
              <a:t>datanode</a:t>
            </a:r>
            <a:r>
              <a:rPr lang="zh-CN" altLang="en-US" sz="1800">
                <a:solidFill>
                  <a:schemeClr val="accent1"/>
                </a:solidFill>
                <a:latin typeface="方正兰亭黑_GBK"/>
                <a:ea typeface="方正兰亭黑_GBK"/>
              </a:rPr>
              <a:t>将接收到的数据发送给第二个</a:t>
            </a:r>
            <a:r>
              <a:rPr lang="en-US" altLang="zh-CN" sz="1800">
                <a:solidFill>
                  <a:schemeClr val="accent1"/>
                </a:solidFill>
                <a:latin typeface="方正兰亭黑_GBK"/>
                <a:ea typeface="方正兰亭黑_GBK"/>
              </a:rPr>
              <a:t>datanode</a:t>
            </a:r>
            <a:r>
              <a:rPr lang="zh-CN" altLang="en-US" sz="1800">
                <a:solidFill>
                  <a:schemeClr val="accent1"/>
                </a:solidFill>
                <a:latin typeface="方正兰亭黑_GBK"/>
                <a:ea typeface="方正兰亭黑_GBK"/>
              </a:rPr>
              <a:t>，第二个发送给第三个。。。</a:t>
            </a:r>
            <a:endParaRPr lang="en-US" altLang="zh-CN" sz="1800">
              <a:solidFill>
                <a:schemeClr val="accent1"/>
              </a:solidFill>
              <a:latin typeface="方正兰亭黑_GBK"/>
              <a:ea typeface="方正兰亭黑_GBK"/>
            </a:endParaRPr>
          </a:p>
        </p:txBody>
      </p:sp>
      <p:cxnSp>
        <p:nvCxnSpPr>
          <p:cNvPr id="30" name="直接连接符 29"/>
          <p:cNvCxnSpPr/>
          <p:nvPr/>
        </p:nvCxnSpPr>
        <p:spPr>
          <a:xfrm>
            <a:off x="6865715" y="5561180"/>
            <a:ext cx="2343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865715" y="1101969"/>
            <a:ext cx="3114507" cy="523220"/>
          </a:xfrm>
          <a:prstGeom prst="rect">
            <a:avLst/>
          </a:prstGeom>
          <a:noFill/>
        </p:spPr>
        <p:txBody>
          <a:bodyPr wrap="none" rtlCol="0">
            <a:spAutoFit/>
          </a:bodyPr>
          <a:lstStyle/>
          <a:p>
            <a:r>
              <a:rPr lang="en-US" altLang="zh-CN" sz="1400" b="1" i="1"/>
              <a:t>core-default.xml</a:t>
            </a:r>
            <a:r>
              <a:rPr lang="zh-CN" altLang="en-US" sz="1400" b="1" i="1"/>
              <a:t>：</a:t>
            </a:r>
            <a:endParaRPr lang="en-US" altLang="zh-CN" sz="1400" b="1" i="1"/>
          </a:p>
          <a:p>
            <a:r>
              <a:rPr lang="en-US" altLang="zh-CN" sz="1400" b="1" i="1"/>
              <a:t>file.client-write-packet-size</a:t>
            </a:r>
            <a:r>
              <a:rPr lang="zh-CN" altLang="en-US" sz="1400" b="1" i="1"/>
              <a:t>默认值</a:t>
            </a:r>
            <a:r>
              <a:rPr lang="en-US" altLang="zh-CN" sz="1400" b="1" i="1"/>
              <a:t>65536</a:t>
            </a:r>
            <a:endParaRPr lang="zh-CN" altLang="en-US" sz="1400" b="1" i="1"/>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40758" y="244885"/>
            <a:ext cx="2274342"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写文件流程</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5664200" y="375920"/>
            <a:ext cx="6538595" cy="6176010"/>
          </a:xfrm>
          <a:prstGeom prst="rect">
            <a:avLst/>
          </a:prstGeom>
          <a:noFill/>
          <a:ln w="9525">
            <a:noFill/>
          </a:ln>
        </p:spPr>
      </p:pic>
      <p:grpSp>
        <p:nvGrpSpPr>
          <p:cNvPr id="5" name="组合 4"/>
          <p:cNvGrpSpPr/>
          <p:nvPr/>
        </p:nvGrpSpPr>
        <p:grpSpPr>
          <a:xfrm>
            <a:off x="1058931" y="2606108"/>
            <a:ext cx="514780" cy="514780"/>
            <a:chOff x="6357074" y="1008628"/>
            <a:chExt cx="1676757" cy="1676757"/>
          </a:xfrm>
        </p:grpSpPr>
        <p:sp>
          <p:nvSpPr>
            <p:cNvPr id="6" name="椭圆 5"/>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lt"/>
              </a:endParaRPr>
            </a:p>
          </p:txBody>
        </p:sp>
        <p:sp>
          <p:nvSpPr>
            <p:cNvPr id="7" name="椭圆 6"/>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prstClr val="white"/>
                  </a:solidFill>
                  <a:latin typeface="+mj-lt"/>
                </a:rPr>
                <a:t>5</a:t>
              </a:r>
              <a:endParaRPr lang="zh-CN" altLang="en-US" sz="1050">
                <a:solidFill>
                  <a:prstClr val="white"/>
                </a:solidFill>
                <a:latin typeface="+mj-lt"/>
              </a:endParaRPr>
            </a:p>
          </p:txBody>
        </p:sp>
      </p:grpSp>
      <p:sp>
        <p:nvSpPr>
          <p:cNvPr id="8" name="矩形 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584355" y="2662789"/>
            <a:ext cx="4079851" cy="2536400"/>
          </a:xfrm>
          <a:prstGeom prst="rect">
            <a:avLst/>
          </a:prstGeom>
        </p:spPr>
        <p:txBody>
          <a:bodyPr wrap="square">
            <a:spAutoFit/>
          </a:bodyPr>
          <a:lstStyle/>
          <a:p>
            <a:pPr fontAlgn="base">
              <a:lnSpc>
                <a:spcPct val="150000"/>
              </a:lnSpc>
              <a:spcBef>
                <a:spcPct val="0"/>
              </a:spcBef>
              <a:spcAft>
                <a:spcPct val="0"/>
              </a:spcAft>
              <a:defRPr/>
            </a:pPr>
            <a:r>
              <a:rPr lang="en-US" altLang="zh-CN" sz="1800">
                <a:solidFill>
                  <a:schemeClr val="accent1"/>
                </a:solidFill>
                <a:latin typeface="方正兰亭黑_GBK"/>
                <a:ea typeface="方正兰亭黑_GBK"/>
              </a:rPr>
              <a:t>DFSOoutputStream</a:t>
            </a:r>
            <a:r>
              <a:rPr lang="zh-CN" altLang="en-US" sz="1800">
                <a:solidFill>
                  <a:schemeClr val="accent1"/>
                </a:solidFill>
                <a:latin typeface="方正兰亭黑_GBK"/>
                <a:ea typeface="方正兰亭黑_GBK"/>
              </a:rPr>
              <a:t>维护着一个数据包的队列，这的数据包是需要写入到</a:t>
            </a:r>
            <a:r>
              <a:rPr lang="en-US" altLang="zh-CN" sz="1800">
                <a:solidFill>
                  <a:schemeClr val="accent1"/>
                </a:solidFill>
                <a:latin typeface="方正兰亭黑_GBK"/>
                <a:ea typeface="方正兰亭黑_GBK"/>
              </a:rPr>
              <a:t>datanode</a:t>
            </a:r>
            <a:r>
              <a:rPr lang="zh-CN" altLang="en-US" sz="1800">
                <a:solidFill>
                  <a:schemeClr val="accent1"/>
                </a:solidFill>
                <a:latin typeface="方正兰亭黑_GBK"/>
                <a:ea typeface="方正兰亭黑_GBK"/>
              </a:rPr>
              <a:t>中的，该队列称为确认队列。当一个数据包在管线中所有</a:t>
            </a:r>
            <a:r>
              <a:rPr lang="en-US" altLang="zh-CN" sz="1800">
                <a:solidFill>
                  <a:schemeClr val="accent1"/>
                </a:solidFill>
                <a:latin typeface="方正兰亭黑_GBK"/>
                <a:ea typeface="方正兰亭黑_GBK"/>
              </a:rPr>
              <a:t>datanode</a:t>
            </a:r>
            <a:r>
              <a:rPr lang="zh-CN" altLang="en-US" sz="1800">
                <a:solidFill>
                  <a:schemeClr val="accent1"/>
                </a:solidFill>
                <a:latin typeface="方正兰亭黑_GBK"/>
                <a:ea typeface="方正兰亭黑_GBK"/>
              </a:rPr>
              <a:t>中写入完成，就从</a:t>
            </a:r>
            <a:r>
              <a:rPr lang="en-US" altLang="zh-CN" sz="1800">
                <a:solidFill>
                  <a:schemeClr val="accent1"/>
                </a:solidFill>
                <a:latin typeface="方正兰亭黑_GBK"/>
                <a:ea typeface="方正兰亭黑_GBK"/>
              </a:rPr>
              <a:t>ack</a:t>
            </a:r>
            <a:r>
              <a:rPr lang="zh-CN" altLang="en-US" sz="1800">
                <a:solidFill>
                  <a:schemeClr val="accent1"/>
                </a:solidFill>
                <a:latin typeface="方正兰亭黑_GBK"/>
                <a:ea typeface="方正兰亭黑_GBK"/>
              </a:rPr>
              <a:t>队列中移除该数据包。</a:t>
            </a:r>
            <a:endParaRPr lang="en-US" altLang="zh-CN" sz="1800">
              <a:solidFill>
                <a:schemeClr val="accent1"/>
              </a:solidFill>
              <a:latin typeface="方正兰亭黑_GBK"/>
              <a:ea typeface="方正兰亭黑_GBK"/>
            </a:endParaRPr>
          </a:p>
        </p:txBody>
      </p:sp>
      <p:cxnSp>
        <p:nvCxnSpPr>
          <p:cNvPr id="9" name="直接连接符 8"/>
          <p:cNvCxnSpPr/>
          <p:nvPr/>
        </p:nvCxnSpPr>
        <p:spPr>
          <a:xfrm>
            <a:off x="1704888" y="5213447"/>
            <a:ext cx="2343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40758" y="244885"/>
            <a:ext cx="2274342"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写文件流程</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546351" y="1340074"/>
            <a:ext cx="5266055" cy="4974016"/>
          </a:xfrm>
          <a:prstGeom prst="rect">
            <a:avLst/>
          </a:prstGeom>
          <a:noFill/>
          <a:ln w="9525">
            <a:noFill/>
          </a:ln>
        </p:spPr>
      </p:pic>
      <p:sp>
        <p:nvSpPr>
          <p:cNvPr id="12" name="文本框 11"/>
          <p:cNvSpPr txBox="1"/>
          <p:nvPr/>
        </p:nvSpPr>
        <p:spPr>
          <a:xfrm>
            <a:off x="6601803" y="715962"/>
            <a:ext cx="4079851" cy="5770811"/>
          </a:xfrm>
          <a:prstGeom prst="rect">
            <a:avLst/>
          </a:prstGeom>
          <a:noFill/>
        </p:spPr>
        <p:txBody>
          <a:bodyPr wrap="square" rtlCol="0">
            <a:spAutoFit/>
          </a:bodyPr>
          <a:lstStyle/>
          <a:p>
            <a:pPr lvl="0">
              <a:lnSpc>
                <a:spcPct val="150000"/>
              </a:lnSpc>
            </a:pPr>
            <a:r>
              <a:rPr lang="zh-CN" altLang="en-US" sz="1400">
                <a:solidFill>
                  <a:schemeClr val="accent1"/>
                </a:solidFill>
                <a:latin typeface="方正兰亭黑_GBK"/>
                <a:ea typeface="方正兰亭黑_GBK"/>
              </a:rPr>
              <a:t>如果在数据写入期间</a:t>
            </a:r>
            <a:r>
              <a:rPr lang="en-US" altLang="zh-CN" sz="1400">
                <a:solidFill>
                  <a:schemeClr val="accent1"/>
                </a:solidFill>
                <a:latin typeface="方正兰亭黑_GBK"/>
                <a:ea typeface="方正兰亭黑_GBK"/>
              </a:rPr>
              <a:t>datanode</a:t>
            </a:r>
            <a:r>
              <a:rPr lang="zh-CN" altLang="en-US" sz="1400">
                <a:solidFill>
                  <a:schemeClr val="accent1"/>
                </a:solidFill>
                <a:latin typeface="方正兰亭黑_GBK"/>
                <a:ea typeface="方正兰亭黑_GBK"/>
              </a:rPr>
              <a:t>发生故障，则执行以下操作</a:t>
            </a:r>
            <a:endParaRPr lang="en-US" altLang="zh-CN" sz="1400"/>
          </a:p>
          <a:p>
            <a:pPr lvl="0">
              <a:lnSpc>
                <a:spcPct val="150000"/>
              </a:lnSpc>
            </a:pPr>
            <a:r>
              <a:rPr lang="en-US" altLang="zh-CN" sz="1400"/>
              <a:t>a</a:t>
            </a:r>
            <a:r>
              <a:rPr lang="zh-CN" altLang="en-US" sz="1400"/>
              <a:t>、关闭管线，把确认队列中的所有包都添加回数据队列的最前端，以保证故障节点下游的</a:t>
            </a:r>
            <a:r>
              <a:rPr lang="en-US" altLang="zh-CN" sz="1400"/>
              <a:t>datanode</a:t>
            </a:r>
            <a:r>
              <a:rPr lang="zh-CN" altLang="en-US" sz="1400"/>
              <a:t>不会漏掉任何一个数据包。</a:t>
            </a:r>
            <a:endParaRPr lang="en-US" altLang="zh-CN" sz="1400"/>
          </a:p>
          <a:p>
            <a:pPr lvl="0">
              <a:lnSpc>
                <a:spcPct val="150000"/>
              </a:lnSpc>
            </a:pPr>
            <a:endParaRPr lang="zh-CN" altLang="en-US" sz="1400"/>
          </a:p>
          <a:p>
            <a:pPr lvl="0">
              <a:lnSpc>
                <a:spcPct val="150000"/>
              </a:lnSpc>
            </a:pPr>
            <a:r>
              <a:rPr lang="en-US" altLang="zh-CN" sz="1400"/>
              <a:t>b</a:t>
            </a:r>
            <a:r>
              <a:rPr lang="zh-CN" altLang="en-US" sz="1400"/>
              <a:t>、为存储在另一正常</a:t>
            </a:r>
            <a:r>
              <a:rPr lang="en-US" altLang="zh-CN" sz="1400"/>
              <a:t>datanode</a:t>
            </a:r>
            <a:r>
              <a:rPr lang="zh-CN" altLang="en-US" sz="1400"/>
              <a:t>的当前数据块指定一个新的标志，并将该标志传送给</a:t>
            </a:r>
            <a:r>
              <a:rPr lang="en-US" altLang="zh-CN" sz="1400"/>
              <a:t>namenode</a:t>
            </a:r>
            <a:r>
              <a:rPr lang="zh-CN" altLang="en-US" sz="1400"/>
              <a:t>，以便故障</a:t>
            </a:r>
            <a:r>
              <a:rPr lang="en-US" altLang="zh-CN" sz="1400"/>
              <a:t>datanode</a:t>
            </a:r>
            <a:r>
              <a:rPr lang="zh-CN" altLang="en-US" sz="1400"/>
              <a:t>在恢复后可以删除存储的部分数据块。</a:t>
            </a:r>
            <a:endParaRPr lang="en-US" altLang="zh-CN" sz="1400"/>
          </a:p>
          <a:p>
            <a:pPr lvl="0">
              <a:lnSpc>
                <a:spcPct val="150000"/>
              </a:lnSpc>
            </a:pPr>
            <a:endParaRPr lang="zh-CN" altLang="en-US" sz="1400"/>
          </a:p>
          <a:p>
            <a:pPr lvl="0">
              <a:lnSpc>
                <a:spcPct val="150000"/>
              </a:lnSpc>
            </a:pPr>
            <a:r>
              <a:rPr lang="en-US" altLang="zh-CN" sz="1400"/>
              <a:t>c</a:t>
            </a:r>
            <a:r>
              <a:rPr lang="zh-CN" altLang="en-US" sz="1400"/>
              <a:t>、从管线中删除故障数据节点并且把余下的数据块写入管线中另外两个正常的</a:t>
            </a:r>
            <a:r>
              <a:rPr lang="en-US" altLang="zh-CN" sz="1400"/>
              <a:t>datanode</a:t>
            </a:r>
            <a:r>
              <a:rPr lang="zh-CN" altLang="en-US" sz="1400"/>
              <a:t>。</a:t>
            </a:r>
            <a:r>
              <a:rPr lang="en-US" altLang="zh-CN" sz="1400"/>
              <a:t>namenode</a:t>
            </a:r>
            <a:r>
              <a:rPr lang="zh-CN" altLang="en-US" sz="1400"/>
              <a:t>在检测到副本数量不足时，会在另一个节点上创建新的副本。</a:t>
            </a:r>
            <a:endParaRPr lang="en-US" altLang="zh-CN" sz="1400"/>
          </a:p>
          <a:p>
            <a:pPr lvl="0">
              <a:lnSpc>
                <a:spcPct val="150000"/>
              </a:lnSpc>
            </a:pPr>
            <a:endParaRPr lang="zh-CN" altLang="en-US" sz="1400"/>
          </a:p>
          <a:p>
            <a:pPr>
              <a:lnSpc>
                <a:spcPct val="150000"/>
              </a:lnSpc>
            </a:pPr>
            <a:r>
              <a:rPr lang="en-US" altLang="zh-CN" sz="1400"/>
              <a:t>d</a:t>
            </a:r>
            <a:r>
              <a:rPr lang="zh-CN" altLang="en-US" sz="1400"/>
              <a:t>、后续的数据块继续正常接受处理。</a:t>
            </a:r>
          </a:p>
          <a:p>
            <a:endParaRPr lang="zh-CN" altLang="en-US" sz="110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40758" y="244885"/>
            <a:ext cx="2274342"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写文件流程</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6321425" y="1010285"/>
            <a:ext cx="5766435" cy="5447030"/>
          </a:xfrm>
          <a:prstGeom prst="rect">
            <a:avLst/>
          </a:prstGeom>
          <a:noFill/>
          <a:ln w="9525">
            <a:noFill/>
          </a:ln>
        </p:spPr>
      </p:pic>
      <p:sp>
        <p:nvSpPr>
          <p:cNvPr id="27" name="矩形 26"/>
          <p:cNvSpPr/>
          <p:nvPr/>
        </p:nvSpPr>
        <p:spPr>
          <a:xfrm>
            <a:off x="134029" y="2918779"/>
            <a:ext cx="5465150" cy="2122376"/>
          </a:xfrm>
          <a:prstGeom prst="rect">
            <a:avLst/>
          </a:prstGeom>
        </p:spPr>
        <p:txBody>
          <a:bodyPr wrap="square">
            <a:spAutoFit/>
          </a:bodyPr>
          <a:lstStyle/>
          <a:p>
            <a:pPr indent="266700" algn="just">
              <a:lnSpc>
                <a:spcPct val="150000"/>
              </a:lnSpc>
            </a:pPr>
            <a:r>
              <a:rPr lang="zh-CN" altLang="en-US" sz="1800" b="1"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在一个块被写入期间可能会有多个</a:t>
            </a:r>
            <a:r>
              <a:rPr lang="en-US" altLang="zh-CN" sz="1800" b="1" kern="100" dirty="0" err="1">
                <a:solidFill>
                  <a:srgbClr val="0070C0"/>
                </a:solidFill>
                <a:latin typeface="宋体" panose="02010600030101010101" pitchFamily="2" charset="-122"/>
                <a:ea typeface="宋体" panose="02010600030101010101" pitchFamily="2" charset="-122"/>
                <a:cs typeface="Times New Roman" panose="02020603050405020304" pitchFamily="18" charset="0"/>
              </a:rPr>
              <a:t>datanode</a:t>
            </a:r>
            <a:r>
              <a:rPr lang="zh-CN" altLang="en-US" sz="1800" b="1"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同时发生故障，但非常少见。只要设置了</a:t>
            </a:r>
            <a:r>
              <a:rPr lang="en-US" altLang="zh-CN" sz="1800" b="1" kern="100" dirty="0" err="1">
                <a:solidFill>
                  <a:srgbClr val="0070C0"/>
                </a:solidFill>
                <a:latin typeface="宋体" panose="02010600030101010101" pitchFamily="2" charset="-122"/>
                <a:ea typeface="宋体" panose="02010600030101010101" pitchFamily="2" charset="-122"/>
                <a:cs typeface="Times New Roman" panose="02020603050405020304" pitchFamily="18" charset="0"/>
              </a:rPr>
              <a:t>dfs.replication.min</a:t>
            </a:r>
            <a:r>
              <a:rPr lang="zh-CN" altLang="en-US" sz="1800" b="1"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的副本数（默认为</a:t>
            </a:r>
            <a:r>
              <a:rPr lang="en-US" altLang="zh-CN" sz="1800" b="1" kern="100" dirty="0">
                <a:solidFill>
                  <a:srgbClr val="0070C0"/>
                </a:solidFill>
                <a:latin typeface="Calibri" panose="020F0502020204030204" pitchFamily="34" charset="0"/>
                <a:ea typeface="宋体" panose="02010600030101010101" pitchFamily="2" charset="-122"/>
                <a:cs typeface="Times New Roman" panose="02020603050405020304" pitchFamily="18" charset="0"/>
              </a:rPr>
              <a:t>1</a:t>
            </a:r>
            <a:r>
              <a:rPr lang="zh-CN" altLang="en-US" sz="1800" b="1"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），写操作就会成功，并且这个块可以在集群中异步复制，直到达到其目标副本数（</a:t>
            </a:r>
            <a:r>
              <a:rPr lang="en-US" altLang="zh-CN" sz="1800" b="1" kern="100" dirty="0" err="1">
                <a:solidFill>
                  <a:srgbClr val="0070C0"/>
                </a:solidFill>
                <a:latin typeface="Calibri" panose="020F0502020204030204" pitchFamily="34" charset="0"/>
                <a:ea typeface="宋体" panose="02010600030101010101" pitchFamily="2" charset="-122"/>
                <a:cs typeface="Times New Roman" panose="02020603050405020304" pitchFamily="18" charset="0"/>
              </a:rPr>
              <a:t>dfs.replication</a:t>
            </a:r>
            <a:r>
              <a:rPr lang="zh-CN" altLang="en-US" sz="1800" b="1"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默认值为</a:t>
            </a:r>
            <a:r>
              <a:rPr lang="en-US" altLang="zh-CN" sz="1800" b="1" kern="100" dirty="0">
                <a:solidFill>
                  <a:srgbClr val="0070C0"/>
                </a:solidFill>
                <a:latin typeface="Calibri" panose="020F0502020204030204" pitchFamily="34" charset="0"/>
                <a:ea typeface="宋体" panose="02010600030101010101" pitchFamily="2" charset="-122"/>
                <a:cs typeface="Times New Roman" panose="02020603050405020304" pitchFamily="18" charset="0"/>
              </a:rPr>
              <a:t>3</a:t>
            </a:r>
            <a:r>
              <a:rPr lang="zh-CN" altLang="en-US" sz="1800" b="1" kern="100" dirty="0">
                <a:solidFill>
                  <a:srgbClr val="0070C0"/>
                </a:solidFill>
                <a:latin typeface="宋体" panose="02010600030101010101" pitchFamily="2" charset="-122"/>
                <a:ea typeface="宋体" panose="02010600030101010101" pitchFamily="2" charset="-122"/>
                <a:cs typeface="Times New Roman" panose="02020603050405020304" pitchFamily="18" charset="0"/>
              </a:rPr>
              <a:t>）。</a:t>
            </a:r>
            <a:endParaRPr lang="zh-CN" altLang="en-US" sz="1800" b="1" kern="100" dirty="0">
              <a:solidFill>
                <a:srgbClr val="0070C0"/>
              </a:solidFill>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40758" y="244885"/>
            <a:ext cx="2274342"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写文件流程</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19685" y="930275"/>
            <a:ext cx="6247765" cy="5901690"/>
          </a:xfrm>
          <a:prstGeom prst="rect">
            <a:avLst/>
          </a:prstGeom>
          <a:noFill/>
          <a:ln w="9525">
            <a:noFill/>
          </a:ln>
        </p:spPr>
      </p:pic>
      <p:grpSp>
        <p:nvGrpSpPr>
          <p:cNvPr id="5" name="组合 4"/>
          <p:cNvGrpSpPr/>
          <p:nvPr/>
        </p:nvGrpSpPr>
        <p:grpSpPr>
          <a:xfrm>
            <a:off x="6379596" y="2705793"/>
            <a:ext cx="514780" cy="514780"/>
            <a:chOff x="6357074" y="1008628"/>
            <a:chExt cx="1676757" cy="1676757"/>
          </a:xfrm>
        </p:grpSpPr>
        <p:sp>
          <p:nvSpPr>
            <p:cNvPr id="6" name="椭圆 5"/>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lt"/>
              </a:endParaRPr>
            </a:p>
          </p:txBody>
        </p:sp>
        <p:sp>
          <p:nvSpPr>
            <p:cNvPr id="7" name="椭圆 6"/>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prstClr val="white"/>
                  </a:solidFill>
                  <a:latin typeface="+mj-lt"/>
                </a:rPr>
                <a:t>6</a:t>
              </a:r>
              <a:endParaRPr lang="zh-CN" altLang="en-US" sz="1050">
                <a:solidFill>
                  <a:prstClr val="white"/>
                </a:solidFill>
                <a:latin typeface="+mj-lt"/>
              </a:endParaRPr>
            </a:p>
          </p:txBody>
        </p:sp>
      </p:grpSp>
      <p:sp>
        <p:nvSpPr>
          <p:cNvPr id="9" name="矩形 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6905019" y="2762474"/>
            <a:ext cx="4909609" cy="369332"/>
          </a:xfrm>
          <a:prstGeom prst="rect">
            <a:avLst/>
          </a:prstGeom>
        </p:spPr>
        <p:txBody>
          <a:bodyPr wrap="square">
            <a:spAutoFit/>
          </a:bodyPr>
          <a:lstStyle/>
          <a:p>
            <a:pPr fontAlgn="base">
              <a:spcBef>
                <a:spcPct val="0"/>
              </a:spcBef>
              <a:spcAft>
                <a:spcPct val="0"/>
              </a:spcAft>
              <a:defRPr/>
            </a:pPr>
            <a:r>
              <a:rPr lang="zh-CN" altLang="en-US" sz="1800">
                <a:solidFill>
                  <a:schemeClr val="accent1"/>
                </a:solidFill>
                <a:latin typeface="方正兰亭黑_GBK"/>
                <a:ea typeface="方正兰亭黑_GBK"/>
              </a:rPr>
              <a:t>如果有多个</a:t>
            </a:r>
            <a:r>
              <a:rPr lang="en-US" altLang="zh-CN" sz="1800">
                <a:solidFill>
                  <a:schemeClr val="accent1"/>
                </a:solidFill>
                <a:latin typeface="方正兰亭黑_GBK"/>
                <a:ea typeface="方正兰亭黑_GBK"/>
              </a:rPr>
              <a:t>block</a:t>
            </a:r>
            <a:r>
              <a:rPr lang="zh-CN" altLang="en-US" sz="1800">
                <a:solidFill>
                  <a:schemeClr val="accent1"/>
                </a:solidFill>
                <a:latin typeface="方正兰亭黑_GBK"/>
                <a:ea typeface="方正兰亭黑_GBK"/>
              </a:rPr>
              <a:t>，则会反复从步骤</a:t>
            </a:r>
            <a:r>
              <a:rPr lang="en-US" altLang="zh-CN" sz="1800">
                <a:solidFill>
                  <a:schemeClr val="accent1"/>
                </a:solidFill>
                <a:latin typeface="方正兰亭黑_GBK"/>
                <a:ea typeface="方正兰亭黑_GBK"/>
              </a:rPr>
              <a:t>4</a:t>
            </a:r>
            <a:r>
              <a:rPr lang="zh-CN" altLang="en-US" sz="1800">
                <a:solidFill>
                  <a:schemeClr val="accent1"/>
                </a:solidFill>
                <a:latin typeface="方正兰亭黑_GBK"/>
                <a:ea typeface="方正兰亭黑_GBK"/>
              </a:rPr>
              <a:t>开始执行。</a:t>
            </a:r>
            <a:endParaRPr lang="en-US" altLang="zh-CN" sz="1800">
              <a:solidFill>
                <a:schemeClr val="accent1"/>
              </a:solidFill>
              <a:latin typeface="方正兰亭黑_GBK"/>
              <a:ea typeface="方正兰亭黑_GBK"/>
            </a:endParaRPr>
          </a:p>
        </p:txBody>
      </p:sp>
      <p:cxnSp>
        <p:nvCxnSpPr>
          <p:cNvPr id="11" name="直接连接符 10"/>
          <p:cNvCxnSpPr/>
          <p:nvPr/>
        </p:nvCxnSpPr>
        <p:spPr>
          <a:xfrm>
            <a:off x="7004406" y="3181336"/>
            <a:ext cx="2343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a:xfrm>
            <a:off x="6379889" y="3573225"/>
            <a:ext cx="514780" cy="514780"/>
            <a:chOff x="6357074" y="1008628"/>
            <a:chExt cx="1676757" cy="1676757"/>
          </a:xfrm>
        </p:grpSpPr>
        <p:sp>
          <p:nvSpPr>
            <p:cNvPr id="14" name="椭圆 13"/>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lt"/>
              </a:endParaRPr>
            </a:p>
          </p:txBody>
        </p:sp>
        <p:sp>
          <p:nvSpPr>
            <p:cNvPr id="15" name="椭圆 14"/>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prstClr val="white"/>
                  </a:solidFill>
                  <a:latin typeface="+mj-lt"/>
                </a:rPr>
                <a:t>7</a:t>
              </a:r>
              <a:endParaRPr lang="zh-CN" altLang="en-US">
                <a:solidFill>
                  <a:prstClr val="white"/>
                </a:solidFill>
                <a:latin typeface="+mj-lt"/>
              </a:endParaRPr>
            </a:p>
          </p:txBody>
        </p:sp>
      </p:grpSp>
      <p:sp>
        <p:nvSpPr>
          <p:cNvPr id="17" name="矩形 1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6905020" y="3586692"/>
            <a:ext cx="4734210" cy="1289905"/>
          </a:xfrm>
          <a:prstGeom prst="rect">
            <a:avLst/>
          </a:prstGeom>
        </p:spPr>
        <p:txBody>
          <a:bodyPr wrap="square">
            <a:spAutoFit/>
          </a:bodyPr>
          <a:lstStyle/>
          <a:p>
            <a:pPr fontAlgn="base">
              <a:lnSpc>
                <a:spcPct val="150000"/>
              </a:lnSpc>
              <a:spcBef>
                <a:spcPct val="0"/>
              </a:spcBef>
              <a:spcAft>
                <a:spcPct val="0"/>
              </a:spcAft>
              <a:defRPr/>
            </a:pPr>
            <a:r>
              <a:rPr lang="zh-CN" altLang="en-US" sz="1800">
                <a:solidFill>
                  <a:schemeClr val="accent1"/>
                </a:solidFill>
                <a:latin typeface="方正兰亭黑_GBK"/>
                <a:ea typeface="方正兰亭黑_GBK"/>
              </a:rPr>
              <a:t>当客户端完成了数据的传输，调用数据流的</a:t>
            </a:r>
            <a:r>
              <a:rPr lang="en-US" altLang="zh-CN" sz="1800">
                <a:solidFill>
                  <a:schemeClr val="accent1"/>
                </a:solidFill>
                <a:latin typeface="方正兰亭黑_GBK"/>
                <a:ea typeface="方正兰亭黑_GBK"/>
              </a:rPr>
              <a:t>close</a:t>
            </a:r>
            <a:r>
              <a:rPr lang="zh-CN" altLang="en-US" sz="1800">
                <a:solidFill>
                  <a:schemeClr val="accent1"/>
                </a:solidFill>
                <a:latin typeface="方正兰亭黑_GBK"/>
                <a:ea typeface="方正兰亭黑_GBK"/>
              </a:rPr>
              <a:t>方法。该方法将数据队列中的剩余数据包写到</a:t>
            </a:r>
            <a:r>
              <a:rPr lang="en-US" altLang="zh-CN" sz="1800">
                <a:solidFill>
                  <a:schemeClr val="accent1"/>
                </a:solidFill>
                <a:latin typeface="方正兰亭黑_GBK"/>
                <a:ea typeface="方正兰亭黑_GBK"/>
              </a:rPr>
              <a:t>datanode</a:t>
            </a:r>
            <a:r>
              <a:rPr lang="zh-CN" altLang="en-US" sz="1800">
                <a:solidFill>
                  <a:schemeClr val="accent1"/>
                </a:solidFill>
                <a:latin typeface="方正兰亭黑_GBK"/>
                <a:ea typeface="方正兰亭黑_GBK"/>
              </a:rPr>
              <a:t>的管线并等待管线的确认</a:t>
            </a:r>
            <a:endParaRPr lang="en-US" altLang="zh-CN" sz="1800">
              <a:solidFill>
                <a:schemeClr val="accent1"/>
              </a:solidFill>
              <a:latin typeface="方正兰亭黑_GBK"/>
              <a:ea typeface="方正兰亭黑_GBK"/>
            </a:endParaRPr>
          </a:p>
        </p:txBody>
      </p:sp>
      <p:cxnSp>
        <p:nvCxnSpPr>
          <p:cNvPr id="18" name="直接连接符 17"/>
          <p:cNvCxnSpPr/>
          <p:nvPr/>
        </p:nvCxnSpPr>
        <p:spPr>
          <a:xfrm>
            <a:off x="7004406" y="4871573"/>
            <a:ext cx="2343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46015" y="244885"/>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135">
                <a:solidFill>
                  <a:schemeClr val="accent1"/>
                </a:solidFill>
                <a:latin typeface="方正兰亭黑_GBK"/>
                <a:ea typeface="方正兰亭黑_GBK"/>
              </a:rPr>
              <a:t>任务分析</a:t>
            </a:r>
            <a:endParaRPr lang="en-US" altLang="zh-CN" sz="2135">
              <a:solidFill>
                <a:schemeClr val="accent1"/>
              </a:solidFill>
              <a:latin typeface="方正兰亭黑_GBK"/>
              <a:ea typeface="方正兰亭黑_GBK"/>
            </a:endParaRPr>
          </a:p>
        </p:txBody>
      </p:sp>
      <p:sp>
        <p:nvSpPr>
          <p:cNvPr id="11" name="矩形 10"/>
          <p:cNvSpPr/>
          <p:nvPr/>
        </p:nvSpPr>
        <p:spPr>
          <a:xfrm>
            <a:off x="1246016" y="647953"/>
            <a:ext cx="5453993" cy="422680"/>
          </a:xfrm>
          <a:prstGeom prst="rect">
            <a:avLst/>
          </a:prstGeom>
        </p:spPr>
        <p:txBody>
          <a:bodyPr wrap="square">
            <a:spAutoFit/>
          </a:bodyPr>
          <a:lstStyle/>
          <a:p>
            <a:pPr>
              <a:lnSpc>
                <a:spcPct val="150000"/>
              </a:lnSpc>
            </a:pPr>
            <a:r>
              <a:rPr lang="zh-CN" altLang="en-US" sz="1600"/>
              <a:t>每个小文件是无序的，文件之间有序</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8" name="对象 7"/>
          <p:cNvGraphicFramePr>
            <a:graphicFrameLocks noChangeAspect="1"/>
          </p:cNvGraphicFramePr>
          <p:nvPr/>
        </p:nvGraphicFramePr>
        <p:xfrm>
          <a:off x="469145" y="1324838"/>
          <a:ext cx="11253710" cy="2722129"/>
        </p:xfrm>
        <a:graphic>
          <a:graphicData uri="http://schemas.openxmlformats.org/presentationml/2006/ole">
            <mc:AlternateContent xmlns:mc="http://schemas.openxmlformats.org/markup-compatibility/2006">
              <mc:Choice xmlns:v="urn:schemas-microsoft-com:vml" Requires="v">
                <p:oleObj spid="_x0000_s3360" r:id="rId4" imgW="7159625" imgH="1731645" progId="Visio.Drawing.11">
                  <p:embed/>
                </p:oleObj>
              </mc:Choice>
              <mc:Fallback>
                <p:oleObj r:id="rId4" imgW="7159625" imgH="1731645" progId="Visio.Drawing.11">
                  <p:embed/>
                  <p:pic>
                    <p:nvPicPr>
                      <p:cNvPr id="0" name="对象 5"/>
                      <p:cNvPicPr/>
                      <p:nvPr/>
                    </p:nvPicPr>
                    <p:blipFill>
                      <a:blip r:embed="rId5"/>
                      <a:stretch>
                        <a:fillRect/>
                      </a:stretch>
                    </p:blipFill>
                    <p:spPr>
                      <a:xfrm>
                        <a:off x="469145" y="1324838"/>
                        <a:ext cx="11253710" cy="2722129"/>
                      </a:xfrm>
                      <a:prstGeom prst="rect">
                        <a:avLst/>
                      </a:prstGeom>
                    </p:spPr>
                  </p:pic>
                </p:oleObj>
              </mc:Fallback>
            </mc:AlternateContent>
          </a:graphicData>
        </a:graphic>
      </p:graphicFrame>
      <p:sp>
        <p:nvSpPr>
          <p:cNvPr id="9" name="文本框 8"/>
          <p:cNvSpPr txBox="1"/>
          <p:nvPr/>
        </p:nvSpPr>
        <p:spPr>
          <a:xfrm>
            <a:off x="2194560" y="4518462"/>
            <a:ext cx="7802880" cy="1568450"/>
          </a:xfrm>
          <a:prstGeom prst="rect">
            <a:avLst/>
          </a:prstGeom>
          <a:noFill/>
        </p:spPr>
        <p:txBody>
          <a:bodyPr wrap="none" rtlCol="0">
            <a:spAutoFit/>
          </a:bodyPr>
          <a:lstStyle/>
          <a:p>
            <a:r>
              <a:rPr lang="zh-CN" altLang="en-US" sz="2400"/>
              <a:t>依次读取有序的小文件，将读取到内存的小文件排序之后</a:t>
            </a:r>
            <a:br>
              <a:rPr lang="zh-CN" altLang="en-US" sz="2400"/>
            </a:br>
            <a:r>
              <a:rPr lang="zh-CN" altLang="en-US" sz="2400"/>
              <a:t>写入到磁盘</a:t>
            </a:r>
            <a:r>
              <a:rPr lang="en-US" altLang="zh-CN" sz="2400"/>
              <a:t>1T</a:t>
            </a:r>
            <a:r>
              <a:rPr lang="zh-CN" altLang="en-US" sz="2400"/>
              <a:t>文件该文件就是有序的</a:t>
            </a:r>
          </a:p>
          <a:p>
            <a:endParaRPr lang="zh-CN" altLang="en-US" sz="2400"/>
          </a:p>
          <a:p>
            <a:r>
              <a:rPr lang="en-US" altLang="zh-CN" sz="2400"/>
              <a:t>≈1</a:t>
            </a:r>
            <a:r>
              <a:rPr lang="zh-CN" altLang="en-US" sz="2400"/>
              <a:t>小时                </a:t>
            </a:r>
            <a:r>
              <a:rPr lang="en-US" altLang="zh-CN" sz="2400"/>
              <a:t>IO</a:t>
            </a:r>
            <a:r>
              <a:rPr lang="zh-CN" altLang="en-US" sz="2400"/>
              <a:t>耗时</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40758" y="244885"/>
            <a:ext cx="2274342"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写文件流程</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6021070" y="504825"/>
            <a:ext cx="6163945" cy="5822315"/>
          </a:xfrm>
          <a:prstGeom prst="rect">
            <a:avLst/>
          </a:prstGeom>
          <a:noFill/>
          <a:ln w="9525">
            <a:noFill/>
          </a:ln>
        </p:spPr>
      </p:pic>
      <p:grpSp>
        <p:nvGrpSpPr>
          <p:cNvPr id="19" name="组合 18"/>
          <p:cNvGrpSpPr/>
          <p:nvPr/>
        </p:nvGrpSpPr>
        <p:grpSpPr>
          <a:xfrm>
            <a:off x="531881" y="1757419"/>
            <a:ext cx="514780" cy="514780"/>
            <a:chOff x="6357074" y="1008628"/>
            <a:chExt cx="1676757" cy="1676757"/>
          </a:xfrm>
        </p:grpSpPr>
        <p:sp>
          <p:nvSpPr>
            <p:cNvPr id="20" name="椭圆 19"/>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lt"/>
              </a:endParaRPr>
            </a:p>
          </p:txBody>
        </p:sp>
        <p:sp>
          <p:nvSpPr>
            <p:cNvPr id="21" name="椭圆 20"/>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prstClr val="white"/>
                  </a:solidFill>
                  <a:latin typeface="+mj-lt"/>
                </a:rPr>
                <a:t>8</a:t>
              </a:r>
              <a:endParaRPr lang="zh-CN" altLang="en-US">
                <a:solidFill>
                  <a:prstClr val="white"/>
                </a:solidFill>
                <a:latin typeface="+mj-lt"/>
              </a:endParaRPr>
            </a:p>
          </p:txBody>
        </p:sp>
      </p:grpSp>
      <p:sp>
        <p:nvSpPr>
          <p:cNvPr id="23" name="矩形 22"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063724" y="1776096"/>
            <a:ext cx="4734210" cy="874407"/>
          </a:xfrm>
          <a:prstGeom prst="rect">
            <a:avLst/>
          </a:prstGeom>
        </p:spPr>
        <p:txBody>
          <a:bodyPr wrap="square">
            <a:spAutoFit/>
          </a:bodyPr>
          <a:lstStyle/>
          <a:p>
            <a:pPr fontAlgn="base">
              <a:lnSpc>
                <a:spcPct val="150000"/>
              </a:lnSpc>
              <a:spcBef>
                <a:spcPct val="0"/>
              </a:spcBef>
              <a:spcAft>
                <a:spcPct val="0"/>
              </a:spcAft>
              <a:defRPr/>
            </a:pPr>
            <a:r>
              <a:rPr lang="zh-CN" altLang="en-US" sz="1800">
                <a:solidFill>
                  <a:schemeClr val="accent1"/>
                </a:solidFill>
                <a:latin typeface="方正兰亭黑_GBK"/>
                <a:ea typeface="方正兰亭黑_GBK"/>
              </a:rPr>
              <a:t>客户端收到管线中所有正常</a:t>
            </a:r>
            <a:r>
              <a:rPr lang="en-US" altLang="zh-CN" sz="1800">
                <a:solidFill>
                  <a:schemeClr val="accent1"/>
                </a:solidFill>
                <a:latin typeface="方正兰亭黑_GBK"/>
                <a:ea typeface="方正兰亭黑_GBK"/>
              </a:rPr>
              <a:t>datanode</a:t>
            </a:r>
            <a:r>
              <a:rPr lang="zh-CN" altLang="en-US" sz="1800">
                <a:solidFill>
                  <a:schemeClr val="accent1"/>
                </a:solidFill>
                <a:latin typeface="方正兰亭黑_GBK"/>
                <a:ea typeface="方正兰亭黑_GBK"/>
              </a:rPr>
              <a:t>的确认消息后，通知</a:t>
            </a:r>
            <a:r>
              <a:rPr lang="en-US" altLang="zh-CN" sz="1800">
                <a:solidFill>
                  <a:schemeClr val="accent1"/>
                </a:solidFill>
                <a:latin typeface="方正兰亭黑_GBK"/>
                <a:ea typeface="方正兰亭黑_GBK"/>
              </a:rPr>
              <a:t>namenode</a:t>
            </a:r>
            <a:r>
              <a:rPr lang="zh-CN" altLang="en-US" sz="1800">
                <a:solidFill>
                  <a:schemeClr val="accent1"/>
                </a:solidFill>
                <a:latin typeface="方正兰亭黑_GBK"/>
                <a:ea typeface="方正兰亭黑_GBK"/>
              </a:rPr>
              <a:t>文件写完了。</a:t>
            </a:r>
            <a:endParaRPr lang="en-US" altLang="zh-CN" sz="1800">
              <a:solidFill>
                <a:schemeClr val="accent1"/>
              </a:solidFill>
              <a:latin typeface="方正兰亭黑_GBK"/>
              <a:ea typeface="方正兰亭黑_GBK"/>
            </a:endParaRPr>
          </a:p>
        </p:txBody>
      </p:sp>
      <p:cxnSp>
        <p:nvCxnSpPr>
          <p:cNvPr id="24" name="直接连接符 23"/>
          <p:cNvCxnSpPr/>
          <p:nvPr/>
        </p:nvCxnSpPr>
        <p:spPr>
          <a:xfrm>
            <a:off x="1156691" y="2650503"/>
            <a:ext cx="2343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591771" y="3194087"/>
            <a:ext cx="514780" cy="514780"/>
            <a:chOff x="6357074" y="1008628"/>
            <a:chExt cx="1676757" cy="1676757"/>
          </a:xfrm>
        </p:grpSpPr>
        <p:sp>
          <p:nvSpPr>
            <p:cNvPr id="26" name="椭圆 25"/>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lt"/>
              </a:endParaRPr>
            </a:p>
          </p:txBody>
        </p:sp>
        <p:sp>
          <p:nvSpPr>
            <p:cNvPr id="27" name="椭圆 26"/>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prstClr val="white"/>
                  </a:solidFill>
                  <a:latin typeface="+mj-lt"/>
                </a:rPr>
                <a:t>9</a:t>
              </a:r>
              <a:endParaRPr lang="zh-CN" altLang="en-US">
                <a:solidFill>
                  <a:prstClr val="white"/>
                </a:solidFill>
                <a:latin typeface="+mj-lt"/>
              </a:endParaRPr>
            </a:p>
          </p:txBody>
        </p:sp>
      </p:grpSp>
      <p:sp>
        <p:nvSpPr>
          <p:cNvPr id="29" name="矩形 2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117195" y="3250768"/>
            <a:ext cx="4740629" cy="2951898"/>
          </a:xfrm>
          <a:prstGeom prst="rect">
            <a:avLst/>
          </a:prstGeom>
        </p:spPr>
        <p:txBody>
          <a:bodyPr wrap="square">
            <a:spAutoFit/>
          </a:bodyPr>
          <a:lstStyle/>
          <a:p>
            <a:pPr fontAlgn="base">
              <a:lnSpc>
                <a:spcPct val="150000"/>
              </a:lnSpc>
              <a:spcBef>
                <a:spcPct val="0"/>
              </a:spcBef>
              <a:spcAft>
                <a:spcPct val="0"/>
              </a:spcAft>
              <a:defRPr/>
            </a:pPr>
            <a:r>
              <a:rPr lang="zh-CN" altLang="en-US" sz="1800">
                <a:solidFill>
                  <a:schemeClr val="accent1"/>
                </a:solidFill>
                <a:latin typeface="方正兰亭黑_GBK"/>
                <a:ea typeface="方正兰亭黑_GBK"/>
              </a:rPr>
              <a:t>客户端完成数据的写入后，对数据流调用</a:t>
            </a:r>
            <a:r>
              <a:rPr lang="en-US" altLang="zh-CN" sz="1800">
                <a:solidFill>
                  <a:schemeClr val="accent1"/>
                </a:solidFill>
                <a:latin typeface="方正兰亭黑_GBK"/>
                <a:ea typeface="方正兰亭黑_GBK"/>
              </a:rPr>
              <a:t>close</a:t>
            </a:r>
            <a:r>
              <a:rPr lang="zh-CN" altLang="en-US" sz="1800">
                <a:solidFill>
                  <a:schemeClr val="accent1"/>
                </a:solidFill>
                <a:latin typeface="方正兰亭黑_GBK"/>
                <a:ea typeface="方正兰亭黑_GBK"/>
              </a:rPr>
              <a:t>方法。该操作将剩余的所有数据包写入</a:t>
            </a:r>
            <a:r>
              <a:rPr lang="en-US" altLang="zh-CN" sz="1800">
                <a:solidFill>
                  <a:schemeClr val="accent1"/>
                </a:solidFill>
                <a:latin typeface="方正兰亭黑_GBK"/>
                <a:ea typeface="方正兰亭黑_GBK"/>
              </a:rPr>
              <a:t>datanode</a:t>
            </a:r>
            <a:r>
              <a:rPr lang="zh-CN" altLang="en-US" sz="1800">
                <a:solidFill>
                  <a:schemeClr val="accent1"/>
                </a:solidFill>
                <a:latin typeface="方正兰亭黑_GBK"/>
                <a:ea typeface="方正兰亭黑_GBK"/>
              </a:rPr>
              <a:t>管线，并在联系到</a:t>
            </a:r>
            <a:r>
              <a:rPr lang="en-US" altLang="zh-CN" sz="1800">
                <a:solidFill>
                  <a:schemeClr val="accent1"/>
                </a:solidFill>
                <a:latin typeface="方正兰亭黑_GBK"/>
                <a:ea typeface="方正兰亭黑_GBK"/>
              </a:rPr>
              <a:t>namenode</a:t>
            </a:r>
            <a:r>
              <a:rPr lang="zh-CN" altLang="en-US" sz="1800">
                <a:solidFill>
                  <a:schemeClr val="accent1"/>
                </a:solidFill>
                <a:latin typeface="方正兰亭黑_GBK"/>
                <a:ea typeface="方正兰亭黑_GBK"/>
              </a:rPr>
              <a:t>且发送文件写入完成信号之前，等待确认。</a:t>
            </a:r>
          </a:p>
          <a:p>
            <a:pPr fontAlgn="base">
              <a:lnSpc>
                <a:spcPct val="150000"/>
              </a:lnSpc>
              <a:spcBef>
                <a:spcPct val="0"/>
              </a:spcBef>
              <a:spcAft>
                <a:spcPct val="0"/>
              </a:spcAft>
              <a:defRPr/>
            </a:pPr>
            <a:r>
              <a:rPr lang="en-US" altLang="zh-CN" sz="1800">
                <a:solidFill>
                  <a:schemeClr val="accent1"/>
                </a:solidFill>
                <a:latin typeface="方正兰亭黑_GBK"/>
                <a:ea typeface="方正兰亭黑_GBK"/>
              </a:rPr>
              <a:t>namenode</a:t>
            </a:r>
            <a:r>
              <a:rPr lang="zh-CN" altLang="en-US" sz="1800">
                <a:solidFill>
                  <a:schemeClr val="accent1"/>
                </a:solidFill>
                <a:latin typeface="方正兰亭黑_GBK"/>
                <a:ea typeface="方正兰亭黑_GBK"/>
              </a:rPr>
              <a:t>已经知道文件由哪些块组成，所以它在返回成功前只需要等待数据块进行最小量的复制。</a:t>
            </a:r>
            <a:endParaRPr lang="en-US" altLang="zh-CN" sz="1800">
              <a:solidFill>
                <a:schemeClr val="accent1"/>
              </a:solidFill>
              <a:latin typeface="方正兰亭黑_GBK"/>
              <a:ea typeface="方正兰亭黑_GBK"/>
            </a:endParaRPr>
          </a:p>
        </p:txBody>
      </p:sp>
      <p:cxnSp>
        <p:nvCxnSpPr>
          <p:cNvPr id="30" name="直接连接符 29"/>
          <p:cNvCxnSpPr/>
          <p:nvPr/>
        </p:nvCxnSpPr>
        <p:spPr>
          <a:xfrm>
            <a:off x="1156691" y="6234867"/>
            <a:ext cx="2343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989034" y="2578226"/>
            <a:ext cx="2235676" cy="2235676"/>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4" name="椭圆 23"/>
          <p:cNvSpPr/>
          <p:nvPr/>
        </p:nvSpPr>
        <p:spPr>
          <a:xfrm>
            <a:off x="2249135" y="2824389"/>
            <a:ext cx="1743351" cy="174335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5" name="文本框 5"/>
          <p:cNvSpPr txBox="1">
            <a:spLocks noChangeArrowheads="1"/>
          </p:cNvSpPr>
          <p:nvPr/>
        </p:nvSpPr>
        <p:spPr bwMode="auto">
          <a:xfrm>
            <a:off x="2598702" y="3142065"/>
            <a:ext cx="100203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6400" b="1">
                <a:solidFill>
                  <a:prstClr val="white"/>
                </a:solidFill>
                <a:latin typeface="方正兰亭黑_GBK"/>
                <a:ea typeface="方正兰亭黑_GBK"/>
              </a:rPr>
              <a:t>08</a:t>
            </a:r>
            <a:endParaRPr lang="zh-CN" altLang="en-US" sz="6400" b="1">
              <a:solidFill>
                <a:prstClr val="white"/>
              </a:solidFill>
              <a:latin typeface="方正兰亭黑_GBK"/>
              <a:ea typeface="方正兰亭黑_GBK"/>
            </a:endParaRPr>
          </a:p>
        </p:txBody>
      </p:sp>
      <p:sp>
        <p:nvSpPr>
          <p:cNvPr id="16" name="文本框 5"/>
          <p:cNvSpPr txBox="1">
            <a:spLocks noChangeArrowheads="1"/>
          </p:cNvSpPr>
          <p:nvPr/>
        </p:nvSpPr>
        <p:spPr bwMode="auto">
          <a:xfrm>
            <a:off x="5077932" y="3449111"/>
            <a:ext cx="292394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en-US" altLang="zh-CN" sz="2800">
                <a:solidFill>
                  <a:schemeClr val="accent1"/>
                </a:solidFill>
                <a:latin typeface="+mj-ea"/>
              </a:rPr>
              <a:t>HDFS</a:t>
            </a:r>
            <a:r>
              <a:rPr lang="zh-CN" altLang="en-US" sz="2800">
                <a:solidFill>
                  <a:schemeClr val="accent1"/>
                </a:solidFill>
                <a:latin typeface="+mj-ea"/>
              </a:rPr>
              <a:t>读文件流程</a:t>
            </a:r>
            <a:endParaRPr lang="zh-CN" altLang="en-US" sz="2665">
              <a:solidFill>
                <a:srgbClr val="27506E"/>
              </a:solidFill>
              <a:latin typeface="方正兰亭黑_GBK"/>
              <a:ea typeface="方正兰亭黑_GBK"/>
            </a:endParaRPr>
          </a:p>
        </p:txBody>
      </p:sp>
      <p:sp>
        <p:nvSpPr>
          <p:cNvPr id="25" name="椭圆 24"/>
          <p:cNvSpPr/>
          <p:nvPr/>
        </p:nvSpPr>
        <p:spPr>
          <a:xfrm>
            <a:off x="3697242" y="2592797"/>
            <a:ext cx="520689" cy="520689"/>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6" name="椭圆 25"/>
          <p:cNvSpPr/>
          <p:nvPr/>
        </p:nvSpPr>
        <p:spPr>
          <a:xfrm>
            <a:off x="1889481" y="3015197"/>
            <a:ext cx="382375" cy="38237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8" name="椭圆 27"/>
          <p:cNvSpPr/>
          <p:nvPr/>
        </p:nvSpPr>
        <p:spPr>
          <a:xfrm>
            <a:off x="1698293" y="4863033"/>
            <a:ext cx="213793" cy="21379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9" name="椭圆 28"/>
          <p:cNvSpPr/>
          <p:nvPr/>
        </p:nvSpPr>
        <p:spPr>
          <a:xfrm>
            <a:off x="2249135" y="4410935"/>
            <a:ext cx="294040" cy="29404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0" name="椭圆 29"/>
          <p:cNvSpPr/>
          <p:nvPr/>
        </p:nvSpPr>
        <p:spPr>
          <a:xfrm>
            <a:off x="4021772" y="3972331"/>
            <a:ext cx="304395" cy="30439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1" name="椭圆 30"/>
          <p:cNvSpPr/>
          <p:nvPr/>
        </p:nvSpPr>
        <p:spPr>
          <a:xfrm>
            <a:off x="3786429" y="4799329"/>
            <a:ext cx="206056" cy="20605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2" name="椭圆 31"/>
          <p:cNvSpPr/>
          <p:nvPr/>
        </p:nvSpPr>
        <p:spPr>
          <a:xfrm>
            <a:off x="1669784" y="3972331"/>
            <a:ext cx="132944" cy="132944"/>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40758" y="244885"/>
            <a:ext cx="2274342"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读文件流程</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5462270" y="330200"/>
            <a:ext cx="6732905" cy="6119495"/>
          </a:xfrm>
          <a:prstGeom prst="rect">
            <a:avLst/>
          </a:prstGeom>
          <a:noFill/>
          <a:ln w="9525">
            <a:noFill/>
          </a:ln>
        </p:spPr>
      </p:pic>
      <p:grpSp>
        <p:nvGrpSpPr>
          <p:cNvPr id="5" name="组合 4"/>
          <p:cNvGrpSpPr/>
          <p:nvPr/>
        </p:nvGrpSpPr>
        <p:grpSpPr>
          <a:xfrm>
            <a:off x="368023" y="1608331"/>
            <a:ext cx="514780" cy="514780"/>
            <a:chOff x="6357074" y="1008628"/>
            <a:chExt cx="1676757" cy="1676757"/>
          </a:xfrm>
        </p:grpSpPr>
        <p:sp>
          <p:nvSpPr>
            <p:cNvPr id="6" name="椭圆 5"/>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lt"/>
              </a:endParaRPr>
            </a:p>
          </p:txBody>
        </p:sp>
        <p:sp>
          <p:nvSpPr>
            <p:cNvPr id="7" name="椭圆 6"/>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prstClr val="white"/>
                  </a:solidFill>
                  <a:latin typeface="+mj-lt"/>
                </a:rPr>
                <a:t>1</a:t>
              </a:r>
              <a:endParaRPr lang="zh-CN" altLang="en-US" sz="1050">
                <a:solidFill>
                  <a:prstClr val="white"/>
                </a:solidFill>
                <a:latin typeface="+mj-lt"/>
              </a:endParaRPr>
            </a:p>
          </p:txBody>
        </p:sp>
      </p:grpSp>
      <p:sp>
        <p:nvSpPr>
          <p:cNvPr id="9" name="矩形 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893447" y="1665012"/>
            <a:ext cx="4620258" cy="4654608"/>
          </a:xfrm>
          <a:prstGeom prst="rect">
            <a:avLst/>
          </a:prstGeom>
        </p:spPr>
        <p:txBody>
          <a:bodyPr wrap="square">
            <a:spAutoFit/>
          </a:bodyPr>
          <a:lstStyle/>
          <a:p>
            <a:pPr fontAlgn="base">
              <a:lnSpc>
                <a:spcPct val="150000"/>
              </a:lnSpc>
              <a:spcBef>
                <a:spcPct val="0"/>
              </a:spcBef>
              <a:spcAft>
                <a:spcPct val="0"/>
              </a:spcAft>
              <a:defRPr/>
            </a:pPr>
            <a:r>
              <a:rPr lang="zh-CN" altLang="en-US" sz="2000">
                <a:solidFill>
                  <a:schemeClr val="accent1"/>
                </a:solidFill>
                <a:latin typeface="方正兰亭黑_GBK"/>
                <a:ea typeface="方正兰亭黑_GBK"/>
              </a:rPr>
              <a:t>客户端通过</a:t>
            </a:r>
            <a:r>
              <a:rPr lang="en-US" altLang="zh-CN" sz="2000">
                <a:solidFill>
                  <a:schemeClr val="accent1"/>
                </a:solidFill>
                <a:latin typeface="方正兰亭黑_GBK"/>
                <a:ea typeface="方正兰亭黑_GBK"/>
              </a:rPr>
              <a:t>FileSystem</a:t>
            </a:r>
            <a:r>
              <a:rPr lang="zh-CN" altLang="en-US" sz="2000">
                <a:solidFill>
                  <a:schemeClr val="accent1"/>
                </a:solidFill>
                <a:latin typeface="方正兰亭黑_GBK"/>
                <a:ea typeface="方正兰亭黑_GBK"/>
              </a:rPr>
              <a:t>对象的</a:t>
            </a:r>
            <a:r>
              <a:rPr lang="en-US" altLang="zh-CN" sz="2000">
                <a:solidFill>
                  <a:schemeClr val="accent1"/>
                </a:solidFill>
                <a:latin typeface="方正兰亭黑_GBK"/>
                <a:ea typeface="方正兰亭黑_GBK"/>
              </a:rPr>
              <a:t>open</a:t>
            </a:r>
            <a:r>
              <a:rPr lang="zh-CN" altLang="en-US" sz="2000">
                <a:solidFill>
                  <a:schemeClr val="accent1"/>
                </a:solidFill>
                <a:latin typeface="方正兰亭黑_GBK"/>
                <a:ea typeface="方正兰亭黑_GBK"/>
              </a:rPr>
              <a:t>方法打开希望读取的文件，</a:t>
            </a:r>
            <a:r>
              <a:rPr lang="en-US" altLang="zh-CN" sz="2000">
                <a:solidFill>
                  <a:schemeClr val="accent1"/>
                </a:solidFill>
                <a:latin typeface="方正兰亭黑_GBK"/>
                <a:ea typeface="方正兰亭黑_GBK"/>
              </a:rPr>
              <a:t>DistributedFileSystem</a:t>
            </a:r>
            <a:r>
              <a:rPr lang="zh-CN" altLang="en-US" sz="2000">
                <a:solidFill>
                  <a:schemeClr val="accent1"/>
                </a:solidFill>
                <a:latin typeface="方正兰亭黑_GBK"/>
                <a:ea typeface="方正兰亭黑_GBK"/>
              </a:rPr>
              <a:t>对象通过</a:t>
            </a:r>
            <a:r>
              <a:rPr lang="en-US" altLang="zh-CN" sz="2000">
                <a:solidFill>
                  <a:schemeClr val="accent1"/>
                </a:solidFill>
                <a:latin typeface="方正兰亭黑_GBK"/>
                <a:ea typeface="方正兰亭黑_GBK"/>
              </a:rPr>
              <a:t>RPC</a:t>
            </a:r>
            <a:r>
              <a:rPr lang="zh-CN" altLang="en-US" sz="2000">
                <a:solidFill>
                  <a:schemeClr val="accent1"/>
                </a:solidFill>
                <a:latin typeface="方正兰亭黑_GBK"/>
                <a:ea typeface="方正兰亭黑_GBK"/>
              </a:rPr>
              <a:t>调用</a:t>
            </a:r>
            <a:r>
              <a:rPr lang="en-US" altLang="zh-CN" sz="2000">
                <a:solidFill>
                  <a:schemeClr val="accent1"/>
                </a:solidFill>
                <a:latin typeface="方正兰亭黑_GBK"/>
                <a:ea typeface="方正兰亭黑_GBK"/>
              </a:rPr>
              <a:t>namenode</a:t>
            </a:r>
            <a:r>
              <a:rPr lang="zh-CN" altLang="en-US" sz="2000">
                <a:solidFill>
                  <a:schemeClr val="accent1"/>
                </a:solidFill>
                <a:latin typeface="方正兰亭黑_GBK"/>
                <a:ea typeface="方正兰亭黑_GBK"/>
              </a:rPr>
              <a:t>，以确保文件起始位置。对于每个</a:t>
            </a:r>
            <a:r>
              <a:rPr lang="en-US" altLang="zh-CN" sz="2000">
                <a:solidFill>
                  <a:schemeClr val="accent1"/>
                </a:solidFill>
                <a:latin typeface="方正兰亭黑_GBK"/>
                <a:ea typeface="方正兰亭黑_GBK"/>
              </a:rPr>
              <a:t>block</a:t>
            </a:r>
            <a:r>
              <a:rPr lang="zh-CN" altLang="en-US" sz="2000">
                <a:solidFill>
                  <a:schemeClr val="accent1"/>
                </a:solidFill>
                <a:latin typeface="方正兰亭黑_GBK"/>
                <a:ea typeface="方正兰亭黑_GBK"/>
              </a:rPr>
              <a:t>，</a:t>
            </a:r>
            <a:r>
              <a:rPr lang="en-US" altLang="zh-CN" sz="2000">
                <a:solidFill>
                  <a:schemeClr val="accent1"/>
                </a:solidFill>
                <a:latin typeface="方正兰亭黑_GBK"/>
                <a:ea typeface="方正兰亭黑_GBK"/>
              </a:rPr>
              <a:t>namenode</a:t>
            </a:r>
            <a:r>
              <a:rPr lang="zh-CN" altLang="en-US" sz="2000">
                <a:solidFill>
                  <a:schemeClr val="accent1"/>
                </a:solidFill>
                <a:latin typeface="方正兰亭黑_GBK"/>
                <a:ea typeface="方正兰亭黑_GBK"/>
              </a:rPr>
              <a:t>返回存有该副本的</a:t>
            </a:r>
            <a:r>
              <a:rPr lang="en-US" altLang="zh-CN" sz="2000">
                <a:solidFill>
                  <a:schemeClr val="accent1"/>
                </a:solidFill>
                <a:latin typeface="方正兰亭黑_GBK"/>
                <a:ea typeface="方正兰亭黑_GBK"/>
              </a:rPr>
              <a:t>datanode</a:t>
            </a:r>
            <a:r>
              <a:rPr lang="zh-CN" altLang="en-US" sz="2000">
                <a:solidFill>
                  <a:schemeClr val="accent1"/>
                </a:solidFill>
                <a:latin typeface="方正兰亭黑_GBK"/>
                <a:ea typeface="方正兰亭黑_GBK"/>
              </a:rPr>
              <a:t>地址。这些</a:t>
            </a:r>
            <a:r>
              <a:rPr lang="en-US" altLang="zh-CN" sz="2000">
                <a:solidFill>
                  <a:schemeClr val="accent1"/>
                </a:solidFill>
                <a:latin typeface="方正兰亭黑_GBK"/>
                <a:ea typeface="方正兰亭黑_GBK"/>
              </a:rPr>
              <a:t>datanode</a:t>
            </a:r>
            <a:r>
              <a:rPr lang="zh-CN" altLang="en-US" sz="2000">
                <a:solidFill>
                  <a:schemeClr val="accent1"/>
                </a:solidFill>
                <a:latin typeface="方正兰亭黑_GBK"/>
                <a:ea typeface="方正兰亭黑_GBK"/>
              </a:rPr>
              <a:t>根据它们与客户端的距离来排序。如果客户端本身就是一个</a:t>
            </a:r>
            <a:r>
              <a:rPr lang="en-US" altLang="zh-CN" sz="2000">
                <a:solidFill>
                  <a:schemeClr val="accent1"/>
                </a:solidFill>
                <a:latin typeface="方正兰亭黑_GBK"/>
                <a:ea typeface="方正兰亭黑_GBK"/>
              </a:rPr>
              <a:t>datanode</a:t>
            </a:r>
            <a:r>
              <a:rPr lang="zh-CN" altLang="en-US" sz="2000">
                <a:solidFill>
                  <a:schemeClr val="accent1"/>
                </a:solidFill>
                <a:latin typeface="方正兰亭黑_GBK"/>
                <a:ea typeface="方正兰亭黑_GBK"/>
              </a:rPr>
              <a:t>，并保存有相应</a:t>
            </a:r>
            <a:r>
              <a:rPr lang="en-US" altLang="zh-CN" sz="2000">
                <a:solidFill>
                  <a:schemeClr val="accent1"/>
                </a:solidFill>
                <a:latin typeface="方正兰亭黑_GBK"/>
                <a:ea typeface="方正兰亭黑_GBK"/>
              </a:rPr>
              <a:t>block</a:t>
            </a:r>
            <a:r>
              <a:rPr lang="zh-CN" altLang="en-US" sz="2000">
                <a:solidFill>
                  <a:schemeClr val="accent1"/>
                </a:solidFill>
                <a:latin typeface="方正兰亭黑_GBK"/>
                <a:ea typeface="方正兰亭黑_GBK"/>
              </a:rPr>
              <a:t>一个副本，会从本地读取这个</a:t>
            </a:r>
            <a:r>
              <a:rPr lang="en-US" altLang="zh-CN" sz="2000">
                <a:solidFill>
                  <a:schemeClr val="accent1"/>
                </a:solidFill>
                <a:latin typeface="方正兰亭黑_GBK"/>
                <a:ea typeface="方正兰亭黑_GBK"/>
              </a:rPr>
              <a:t>block</a:t>
            </a:r>
            <a:r>
              <a:rPr lang="zh-CN" altLang="en-US" sz="2000">
                <a:solidFill>
                  <a:schemeClr val="accent1"/>
                </a:solidFill>
                <a:latin typeface="方正兰亭黑_GBK"/>
                <a:ea typeface="方正兰亭黑_GBK"/>
              </a:rPr>
              <a:t>数据。</a:t>
            </a:r>
            <a:endParaRPr lang="en-US" altLang="zh-CN" sz="2000">
              <a:solidFill>
                <a:schemeClr val="accent1"/>
              </a:solidFill>
              <a:latin typeface="方正兰亭黑_GBK"/>
              <a:ea typeface="方正兰亭黑_GBK"/>
            </a:endParaRPr>
          </a:p>
        </p:txBody>
      </p:sp>
      <p:cxnSp>
        <p:nvCxnSpPr>
          <p:cNvPr id="11" name="直接连接符 10"/>
          <p:cNvCxnSpPr/>
          <p:nvPr/>
        </p:nvCxnSpPr>
        <p:spPr>
          <a:xfrm>
            <a:off x="1019994" y="6319620"/>
            <a:ext cx="2343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40758" y="244885"/>
            <a:ext cx="2274342"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读文件流程</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769937" y="1376679"/>
            <a:ext cx="5264150" cy="4785024"/>
          </a:xfrm>
          <a:prstGeom prst="rect">
            <a:avLst/>
          </a:prstGeom>
          <a:noFill/>
          <a:ln w="9525">
            <a:noFill/>
          </a:ln>
        </p:spPr>
      </p:pic>
      <p:grpSp>
        <p:nvGrpSpPr>
          <p:cNvPr id="12" name="组合 11"/>
          <p:cNvGrpSpPr/>
          <p:nvPr/>
        </p:nvGrpSpPr>
        <p:grpSpPr>
          <a:xfrm>
            <a:off x="6398911" y="688393"/>
            <a:ext cx="514780" cy="514780"/>
            <a:chOff x="6357074" y="1008628"/>
            <a:chExt cx="1676757" cy="1676757"/>
          </a:xfrm>
        </p:grpSpPr>
        <p:sp>
          <p:nvSpPr>
            <p:cNvPr id="14" name="椭圆 13"/>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lt"/>
              </a:endParaRPr>
            </a:p>
          </p:txBody>
        </p:sp>
        <p:sp>
          <p:nvSpPr>
            <p:cNvPr id="15" name="椭圆 14"/>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prstClr val="white"/>
                  </a:solidFill>
                  <a:latin typeface="+mj-lt"/>
                </a:rPr>
                <a:t>2</a:t>
              </a:r>
              <a:endParaRPr lang="zh-CN" altLang="en-US">
                <a:solidFill>
                  <a:prstClr val="white"/>
                </a:solidFill>
                <a:latin typeface="+mj-lt"/>
              </a:endParaRPr>
            </a:p>
          </p:txBody>
        </p:sp>
      </p:grpSp>
      <p:sp>
        <p:nvSpPr>
          <p:cNvPr id="17" name="矩形 1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6924042" y="701860"/>
            <a:ext cx="4620258" cy="5865067"/>
          </a:xfrm>
          <a:prstGeom prst="rect">
            <a:avLst/>
          </a:prstGeom>
        </p:spPr>
        <p:txBody>
          <a:bodyPr wrap="square">
            <a:spAutoFit/>
          </a:bodyPr>
          <a:lstStyle/>
          <a:p>
            <a:pPr fontAlgn="base">
              <a:lnSpc>
                <a:spcPct val="150000"/>
              </a:lnSpc>
              <a:spcBef>
                <a:spcPct val="0"/>
              </a:spcBef>
              <a:spcAft>
                <a:spcPct val="0"/>
              </a:spcAft>
              <a:defRPr/>
            </a:pPr>
            <a:r>
              <a:rPr lang="en-US" altLang="zh-CN" sz="1800">
                <a:solidFill>
                  <a:schemeClr val="accent1"/>
                </a:solidFill>
                <a:ea typeface="方正兰亭黑_GBK"/>
              </a:rPr>
              <a:t>DistributedFileSystem</a:t>
            </a:r>
            <a:r>
              <a:rPr lang="zh-CN" altLang="en-US" sz="1800">
                <a:solidFill>
                  <a:schemeClr val="accent1"/>
                </a:solidFill>
                <a:ea typeface="方正兰亭黑_GBK"/>
              </a:rPr>
              <a:t>返回一个</a:t>
            </a:r>
            <a:r>
              <a:rPr lang="en-US" altLang="zh-CN" sz="1800">
                <a:solidFill>
                  <a:schemeClr val="accent1"/>
                </a:solidFill>
                <a:ea typeface="方正兰亭黑_GBK"/>
              </a:rPr>
              <a:t>FSDataInputStream</a:t>
            </a:r>
            <a:r>
              <a:rPr lang="zh-CN" altLang="en-US" sz="1800">
                <a:solidFill>
                  <a:schemeClr val="accent1"/>
                </a:solidFill>
                <a:ea typeface="方正兰亭黑_GBK"/>
              </a:rPr>
              <a:t>对象给客户端读取数据。该类封装了</a:t>
            </a:r>
            <a:r>
              <a:rPr lang="en-US" altLang="zh-CN" sz="1800">
                <a:solidFill>
                  <a:schemeClr val="accent1"/>
                </a:solidFill>
                <a:ea typeface="方正兰亭黑_GBK"/>
              </a:rPr>
              <a:t>DFSInputStream</a:t>
            </a:r>
            <a:r>
              <a:rPr lang="zh-CN" altLang="en-US" sz="1800">
                <a:solidFill>
                  <a:schemeClr val="accent1"/>
                </a:solidFill>
                <a:ea typeface="方正兰亭黑_GBK"/>
              </a:rPr>
              <a:t>对象，该对象管理着</a:t>
            </a:r>
            <a:r>
              <a:rPr lang="en-US" altLang="zh-CN" sz="1800">
                <a:solidFill>
                  <a:schemeClr val="accent1"/>
                </a:solidFill>
                <a:ea typeface="方正兰亭黑_GBK"/>
              </a:rPr>
              <a:t>datanode</a:t>
            </a:r>
            <a:r>
              <a:rPr lang="zh-CN" altLang="en-US" sz="1800">
                <a:solidFill>
                  <a:schemeClr val="accent1"/>
                </a:solidFill>
                <a:ea typeface="方正兰亭黑_GBK"/>
              </a:rPr>
              <a:t>和</a:t>
            </a:r>
            <a:r>
              <a:rPr lang="en-US" altLang="zh-CN" sz="1800">
                <a:solidFill>
                  <a:schemeClr val="accent1"/>
                </a:solidFill>
                <a:ea typeface="方正兰亭黑_GBK"/>
              </a:rPr>
              <a:t>namenode</a:t>
            </a:r>
            <a:r>
              <a:rPr lang="zh-CN" altLang="en-US" sz="1800">
                <a:solidFill>
                  <a:schemeClr val="accent1"/>
                </a:solidFill>
                <a:ea typeface="方正兰亭黑_GBK"/>
              </a:rPr>
              <a:t>的</a:t>
            </a:r>
            <a:r>
              <a:rPr lang="en-US" altLang="zh-CN" sz="1800">
                <a:solidFill>
                  <a:schemeClr val="accent1"/>
                </a:solidFill>
                <a:ea typeface="方正兰亭黑_GBK"/>
              </a:rPr>
              <a:t>I/O</a:t>
            </a:r>
            <a:r>
              <a:rPr lang="zh-CN" altLang="en-US" sz="1800">
                <a:solidFill>
                  <a:schemeClr val="accent1"/>
                </a:solidFill>
                <a:ea typeface="方正兰亭黑_GBK"/>
              </a:rPr>
              <a:t>，用于给客户端使用。</a:t>
            </a:r>
          </a:p>
          <a:p>
            <a:pPr fontAlgn="base">
              <a:lnSpc>
                <a:spcPct val="150000"/>
              </a:lnSpc>
              <a:spcBef>
                <a:spcPct val="0"/>
              </a:spcBef>
              <a:spcAft>
                <a:spcPct val="0"/>
              </a:spcAft>
              <a:defRPr/>
            </a:pPr>
            <a:r>
              <a:rPr lang="zh-CN" altLang="en-US" sz="1800">
                <a:solidFill>
                  <a:schemeClr val="accent1"/>
                </a:solidFill>
                <a:ea typeface="方正兰亭黑_GBK"/>
              </a:rPr>
              <a:t>客户端对这个输入调用</a:t>
            </a:r>
            <a:r>
              <a:rPr lang="en-US" altLang="zh-CN" sz="1800">
                <a:solidFill>
                  <a:schemeClr val="accent1"/>
                </a:solidFill>
                <a:ea typeface="方正兰亭黑_GBK"/>
              </a:rPr>
              <a:t>read</a:t>
            </a:r>
            <a:r>
              <a:rPr lang="zh-CN" altLang="en-US" sz="1800">
                <a:solidFill>
                  <a:schemeClr val="accent1"/>
                </a:solidFill>
                <a:ea typeface="方正兰亭黑_GBK"/>
              </a:rPr>
              <a:t>方法，存储着文件起始几个</a:t>
            </a:r>
            <a:r>
              <a:rPr lang="en-US" altLang="zh-CN" sz="1800">
                <a:solidFill>
                  <a:schemeClr val="accent1"/>
                </a:solidFill>
                <a:ea typeface="方正兰亭黑_GBK"/>
              </a:rPr>
              <a:t>block</a:t>
            </a:r>
            <a:r>
              <a:rPr lang="zh-CN" altLang="en-US" sz="1800">
                <a:solidFill>
                  <a:schemeClr val="accent1"/>
                </a:solidFill>
                <a:ea typeface="方正兰亭黑_GBK"/>
              </a:rPr>
              <a:t>的</a:t>
            </a:r>
            <a:r>
              <a:rPr lang="en-US" altLang="zh-CN" sz="1800">
                <a:solidFill>
                  <a:schemeClr val="accent1"/>
                </a:solidFill>
                <a:ea typeface="方正兰亭黑_GBK"/>
              </a:rPr>
              <a:t>datanode</a:t>
            </a:r>
            <a:r>
              <a:rPr lang="zh-CN" altLang="en-US" sz="1800">
                <a:solidFill>
                  <a:schemeClr val="accent1"/>
                </a:solidFill>
                <a:ea typeface="方正兰亭黑_GBK"/>
              </a:rPr>
              <a:t>地址的</a:t>
            </a:r>
            <a:r>
              <a:rPr lang="en-US" altLang="zh-CN" sz="1800">
                <a:solidFill>
                  <a:schemeClr val="accent1"/>
                </a:solidFill>
                <a:ea typeface="方正兰亭黑_GBK"/>
              </a:rPr>
              <a:t>DFSInputStream</a:t>
            </a:r>
            <a:r>
              <a:rPr lang="zh-CN" altLang="en-US" sz="1800">
                <a:solidFill>
                  <a:schemeClr val="accent1"/>
                </a:solidFill>
                <a:ea typeface="方正兰亭黑_GBK"/>
              </a:rPr>
              <a:t>连接距离最近的</a:t>
            </a:r>
            <a:r>
              <a:rPr lang="en-US" altLang="zh-CN" sz="1800">
                <a:solidFill>
                  <a:schemeClr val="accent1"/>
                </a:solidFill>
                <a:ea typeface="方正兰亭黑_GBK"/>
              </a:rPr>
              <a:t>datanode</a:t>
            </a:r>
            <a:r>
              <a:rPr lang="zh-CN" altLang="en-US" sz="1800">
                <a:solidFill>
                  <a:schemeClr val="accent1"/>
                </a:solidFill>
                <a:ea typeface="方正兰亭黑_GBK"/>
              </a:rPr>
              <a:t>。通过对数据流反复调用</a:t>
            </a:r>
            <a:r>
              <a:rPr lang="en-US" altLang="zh-CN" sz="1800">
                <a:solidFill>
                  <a:schemeClr val="accent1"/>
                </a:solidFill>
                <a:ea typeface="方正兰亭黑_GBK"/>
              </a:rPr>
              <a:t>read</a:t>
            </a:r>
            <a:r>
              <a:rPr lang="zh-CN" altLang="en-US" sz="1800">
                <a:solidFill>
                  <a:schemeClr val="accent1"/>
                </a:solidFill>
                <a:ea typeface="方正兰亭黑_GBK"/>
              </a:rPr>
              <a:t>方法，可以将数据从</a:t>
            </a:r>
            <a:r>
              <a:rPr lang="en-US" altLang="zh-CN" sz="1800">
                <a:solidFill>
                  <a:schemeClr val="accent1"/>
                </a:solidFill>
                <a:ea typeface="方正兰亭黑_GBK"/>
              </a:rPr>
              <a:t>datnaode</a:t>
            </a:r>
            <a:r>
              <a:rPr lang="zh-CN" altLang="en-US" sz="1800">
                <a:solidFill>
                  <a:schemeClr val="accent1"/>
                </a:solidFill>
                <a:ea typeface="方正兰亭黑_GBK"/>
              </a:rPr>
              <a:t>传输到客户端。到达</a:t>
            </a:r>
            <a:r>
              <a:rPr lang="en-US" altLang="zh-CN" sz="1800">
                <a:solidFill>
                  <a:schemeClr val="accent1"/>
                </a:solidFill>
                <a:ea typeface="方正兰亭黑_GBK"/>
              </a:rPr>
              <a:t>block</a:t>
            </a:r>
            <a:r>
              <a:rPr lang="zh-CN" altLang="en-US" sz="1800">
                <a:solidFill>
                  <a:schemeClr val="accent1"/>
                </a:solidFill>
                <a:ea typeface="方正兰亭黑_GBK"/>
              </a:rPr>
              <a:t>的末端时，</a:t>
            </a:r>
            <a:r>
              <a:rPr lang="en-US" altLang="zh-CN" sz="1800">
                <a:solidFill>
                  <a:schemeClr val="accent1"/>
                </a:solidFill>
                <a:ea typeface="方正兰亭黑_GBK"/>
              </a:rPr>
              <a:t>DFSInputSream</a:t>
            </a:r>
            <a:r>
              <a:rPr lang="zh-CN" altLang="en-US" sz="1800">
                <a:solidFill>
                  <a:schemeClr val="accent1"/>
                </a:solidFill>
                <a:ea typeface="方正兰亭黑_GBK"/>
              </a:rPr>
              <a:t>关闭与该</a:t>
            </a:r>
            <a:r>
              <a:rPr lang="en-US" altLang="zh-CN" sz="1800">
                <a:solidFill>
                  <a:schemeClr val="accent1"/>
                </a:solidFill>
                <a:ea typeface="方正兰亭黑_GBK"/>
              </a:rPr>
              <a:t>datanode</a:t>
            </a:r>
            <a:r>
              <a:rPr lang="zh-CN" altLang="en-US" sz="1800">
                <a:solidFill>
                  <a:schemeClr val="accent1"/>
                </a:solidFill>
                <a:ea typeface="方正兰亭黑_GBK"/>
              </a:rPr>
              <a:t>的连接，然后寻找下一个</a:t>
            </a:r>
            <a:r>
              <a:rPr lang="en-US" altLang="zh-CN" sz="1800">
                <a:solidFill>
                  <a:schemeClr val="accent1"/>
                </a:solidFill>
                <a:ea typeface="方正兰亭黑_GBK"/>
              </a:rPr>
              <a:t>block</a:t>
            </a:r>
            <a:r>
              <a:rPr lang="zh-CN" altLang="en-US" sz="1800">
                <a:solidFill>
                  <a:schemeClr val="accent1"/>
                </a:solidFill>
                <a:ea typeface="方正兰亭黑_GBK"/>
              </a:rPr>
              <a:t>的最佳</a:t>
            </a:r>
            <a:r>
              <a:rPr lang="en-US" altLang="zh-CN" sz="1800">
                <a:solidFill>
                  <a:schemeClr val="accent1"/>
                </a:solidFill>
                <a:ea typeface="方正兰亭黑_GBK"/>
              </a:rPr>
              <a:t>datanode</a:t>
            </a:r>
            <a:r>
              <a:rPr lang="zh-CN" altLang="en-US" sz="1800">
                <a:solidFill>
                  <a:schemeClr val="accent1"/>
                </a:solidFill>
                <a:ea typeface="方正兰亭黑_GBK"/>
              </a:rPr>
              <a:t>。客户端只需要读取连续的流，并且对于客户端都是透明的。</a:t>
            </a:r>
            <a:endParaRPr lang="en-US" altLang="zh-CN" sz="1800">
              <a:solidFill>
                <a:schemeClr val="accent1"/>
              </a:solidFill>
              <a:ea typeface="方正兰亭黑_GBK"/>
            </a:endParaRPr>
          </a:p>
        </p:txBody>
      </p:sp>
      <p:cxnSp>
        <p:nvCxnSpPr>
          <p:cNvPr id="18" name="直接连接符 17"/>
          <p:cNvCxnSpPr/>
          <p:nvPr/>
        </p:nvCxnSpPr>
        <p:spPr>
          <a:xfrm>
            <a:off x="7028012" y="6596002"/>
            <a:ext cx="2343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40758" y="244885"/>
            <a:ext cx="2274342"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读文件流程</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5763895" y="506095"/>
            <a:ext cx="6431280" cy="5845810"/>
          </a:xfrm>
          <a:prstGeom prst="rect">
            <a:avLst/>
          </a:prstGeom>
          <a:noFill/>
          <a:ln w="9525">
            <a:noFill/>
          </a:ln>
        </p:spPr>
      </p:pic>
      <p:grpSp>
        <p:nvGrpSpPr>
          <p:cNvPr id="19" name="组合 18"/>
          <p:cNvGrpSpPr/>
          <p:nvPr/>
        </p:nvGrpSpPr>
        <p:grpSpPr>
          <a:xfrm>
            <a:off x="491779" y="1839162"/>
            <a:ext cx="514780" cy="514780"/>
            <a:chOff x="6357074" y="1008628"/>
            <a:chExt cx="1676757" cy="1676757"/>
          </a:xfrm>
        </p:grpSpPr>
        <p:sp>
          <p:nvSpPr>
            <p:cNvPr id="20" name="椭圆 19"/>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lt"/>
              </a:endParaRPr>
            </a:p>
          </p:txBody>
        </p:sp>
        <p:sp>
          <p:nvSpPr>
            <p:cNvPr id="21" name="椭圆 20"/>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prstClr val="white"/>
                  </a:solidFill>
                  <a:latin typeface="+mj-lt"/>
                </a:rPr>
                <a:t>3</a:t>
              </a:r>
              <a:endParaRPr lang="zh-CN" altLang="en-US">
                <a:solidFill>
                  <a:prstClr val="white"/>
                </a:solidFill>
                <a:latin typeface="+mj-lt"/>
              </a:endParaRPr>
            </a:p>
          </p:txBody>
        </p:sp>
      </p:grpSp>
      <p:sp>
        <p:nvSpPr>
          <p:cNvPr id="23" name="矩形 22"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023622" y="1857839"/>
            <a:ext cx="4620258" cy="3269613"/>
          </a:xfrm>
          <a:prstGeom prst="rect">
            <a:avLst/>
          </a:prstGeom>
        </p:spPr>
        <p:txBody>
          <a:bodyPr wrap="square">
            <a:spAutoFit/>
          </a:bodyPr>
          <a:lstStyle/>
          <a:p>
            <a:pPr fontAlgn="base">
              <a:lnSpc>
                <a:spcPct val="150000"/>
              </a:lnSpc>
              <a:spcBef>
                <a:spcPct val="0"/>
              </a:spcBef>
              <a:spcAft>
                <a:spcPct val="0"/>
              </a:spcAft>
              <a:defRPr/>
            </a:pPr>
            <a:r>
              <a:rPr lang="zh-CN" altLang="en-US" sz="2000">
                <a:solidFill>
                  <a:schemeClr val="accent1"/>
                </a:solidFill>
                <a:latin typeface="方正兰亭黑_GBK"/>
                <a:ea typeface="方正兰亭黑_GBK"/>
              </a:rPr>
              <a:t>客户端从流中读取数据时，</a:t>
            </a:r>
            <a:r>
              <a:rPr lang="en-US" altLang="zh-CN" sz="2000">
                <a:solidFill>
                  <a:schemeClr val="accent1"/>
                </a:solidFill>
                <a:latin typeface="方正兰亭黑_GBK"/>
                <a:ea typeface="方正兰亭黑_GBK"/>
              </a:rPr>
              <a:t>block</a:t>
            </a:r>
            <a:r>
              <a:rPr lang="zh-CN" altLang="en-US" sz="2000">
                <a:solidFill>
                  <a:schemeClr val="accent1"/>
                </a:solidFill>
                <a:latin typeface="方正兰亭黑_GBK"/>
                <a:ea typeface="方正兰亭黑_GBK"/>
              </a:rPr>
              <a:t>是按照打开</a:t>
            </a:r>
            <a:r>
              <a:rPr lang="en-US" altLang="zh-CN" sz="2000">
                <a:solidFill>
                  <a:schemeClr val="accent1"/>
                </a:solidFill>
                <a:latin typeface="方正兰亭黑_GBK"/>
                <a:ea typeface="方正兰亭黑_GBK"/>
              </a:rPr>
              <a:t>DFSInputStream</a:t>
            </a:r>
            <a:r>
              <a:rPr lang="zh-CN" altLang="en-US" sz="2000">
                <a:solidFill>
                  <a:schemeClr val="accent1"/>
                </a:solidFill>
                <a:latin typeface="方正兰亭黑_GBK"/>
                <a:ea typeface="方正兰亭黑_GBK"/>
              </a:rPr>
              <a:t>与</a:t>
            </a:r>
            <a:r>
              <a:rPr lang="en-US" altLang="zh-CN" sz="2000">
                <a:solidFill>
                  <a:schemeClr val="accent1"/>
                </a:solidFill>
                <a:latin typeface="方正兰亭黑_GBK"/>
                <a:ea typeface="方正兰亭黑_GBK"/>
              </a:rPr>
              <a:t>datanode</a:t>
            </a:r>
            <a:r>
              <a:rPr lang="zh-CN" altLang="en-US" sz="2000">
                <a:solidFill>
                  <a:schemeClr val="accent1"/>
                </a:solidFill>
                <a:latin typeface="方正兰亭黑_GBK"/>
                <a:ea typeface="方正兰亭黑_GBK"/>
              </a:rPr>
              <a:t>新建连接的顺序读取的。它也会根据需要询问</a:t>
            </a:r>
            <a:r>
              <a:rPr lang="en-US" altLang="zh-CN" sz="2000">
                <a:solidFill>
                  <a:schemeClr val="accent1"/>
                </a:solidFill>
                <a:latin typeface="方正兰亭黑_GBK"/>
                <a:ea typeface="方正兰亭黑_GBK"/>
              </a:rPr>
              <a:t>namenode</a:t>
            </a:r>
            <a:r>
              <a:rPr lang="zh-CN" altLang="en-US" sz="2000">
                <a:solidFill>
                  <a:schemeClr val="accent1"/>
                </a:solidFill>
                <a:latin typeface="方正兰亭黑_GBK"/>
                <a:ea typeface="方正兰亭黑_GBK"/>
              </a:rPr>
              <a:t>来检索下一批数据块的</a:t>
            </a:r>
            <a:r>
              <a:rPr lang="en-US" altLang="zh-CN" sz="2000">
                <a:solidFill>
                  <a:schemeClr val="accent1"/>
                </a:solidFill>
                <a:latin typeface="方正兰亭黑_GBK"/>
                <a:ea typeface="方正兰亭黑_GBK"/>
              </a:rPr>
              <a:t>datanode</a:t>
            </a:r>
            <a:r>
              <a:rPr lang="zh-CN" altLang="en-US" sz="2000">
                <a:solidFill>
                  <a:schemeClr val="accent1"/>
                </a:solidFill>
                <a:latin typeface="方正兰亭黑_GBK"/>
                <a:ea typeface="方正兰亭黑_GBK"/>
              </a:rPr>
              <a:t>的位置。一旦客户端完成读取，就</a:t>
            </a:r>
            <a:r>
              <a:rPr lang="en-US" altLang="zh-CN" sz="2000">
                <a:solidFill>
                  <a:schemeClr val="accent1"/>
                </a:solidFill>
                <a:latin typeface="方正兰亭黑_GBK"/>
                <a:ea typeface="方正兰亭黑_GBK"/>
              </a:rPr>
              <a:t>close</a:t>
            </a:r>
            <a:r>
              <a:rPr lang="zh-CN" altLang="en-US" sz="2000">
                <a:solidFill>
                  <a:schemeClr val="accent1"/>
                </a:solidFill>
                <a:latin typeface="方正兰亭黑_GBK"/>
                <a:ea typeface="方正兰亭黑_GBK"/>
              </a:rPr>
              <a:t>掉</a:t>
            </a:r>
            <a:r>
              <a:rPr lang="en-US" altLang="zh-CN" sz="2000">
                <a:solidFill>
                  <a:schemeClr val="accent1"/>
                </a:solidFill>
                <a:latin typeface="方正兰亭黑_GBK"/>
                <a:ea typeface="方正兰亭黑_GBK"/>
              </a:rPr>
              <a:t>FSDataInputStream</a:t>
            </a:r>
            <a:r>
              <a:rPr lang="zh-CN" altLang="en-US" sz="2000">
                <a:solidFill>
                  <a:schemeClr val="accent1"/>
                </a:solidFill>
                <a:latin typeface="方正兰亭黑_GBK"/>
                <a:ea typeface="方正兰亭黑_GBK"/>
              </a:rPr>
              <a:t>的输入流。</a:t>
            </a:r>
            <a:endParaRPr lang="en-US" altLang="zh-CN" sz="2000">
              <a:solidFill>
                <a:schemeClr val="accent1"/>
              </a:solidFill>
              <a:latin typeface="方正兰亭黑_GBK"/>
              <a:ea typeface="方正兰亭黑_GBK"/>
            </a:endParaRPr>
          </a:p>
        </p:txBody>
      </p:sp>
      <p:cxnSp>
        <p:nvCxnSpPr>
          <p:cNvPr id="24" name="直接连接符 23"/>
          <p:cNvCxnSpPr/>
          <p:nvPr/>
        </p:nvCxnSpPr>
        <p:spPr>
          <a:xfrm>
            <a:off x="1116303" y="5147280"/>
            <a:ext cx="2343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40758" y="244885"/>
            <a:ext cx="2274342"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读文件流程</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769937" y="1376679"/>
            <a:ext cx="5264150" cy="4785024"/>
          </a:xfrm>
          <a:prstGeom prst="rect">
            <a:avLst/>
          </a:prstGeom>
          <a:noFill/>
          <a:ln w="9525">
            <a:noFill/>
          </a:ln>
        </p:spPr>
      </p:pic>
      <p:grpSp>
        <p:nvGrpSpPr>
          <p:cNvPr id="5" name="组合 4"/>
          <p:cNvGrpSpPr/>
          <p:nvPr/>
        </p:nvGrpSpPr>
        <p:grpSpPr>
          <a:xfrm>
            <a:off x="6398618" y="1538482"/>
            <a:ext cx="514780" cy="514780"/>
            <a:chOff x="6357074" y="1008628"/>
            <a:chExt cx="1676757" cy="1676757"/>
          </a:xfrm>
        </p:grpSpPr>
        <p:sp>
          <p:nvSpPr>
            <p:cNvPr id="6" name="椭圆 5"/>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mj-lt"/>
              </a:endParaRPr>
            </a:p>
          </p:txBody>
        </p:sp>
        <p:sp>
          <p:nvSpPr>
            <p:cNvPr id="7" name="椭圆 6"/>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a:solidFill>
                    <a:prstClr val="white"/>
                  </a:solidFill>
                  <a:latin typeface="+mj-lt"/>
                </a:rPr>
                <a:t>4</a:t>
              </a:r>
              <a:endParaRPr lang="zh-CN" altLang="en-US" sz="1050">
                <a:solidFill>
                  <a:prstClr val="white"/>
                </a:solidFill>
                <a:latin typeface="+mj-lt"/>
              </a:endParaRPr>
            </a:p>
          </p:txBody>
        </p:sp>
      </p:grpSp>
      <p:sp>
        <p:nvSpPr>
          <p:cNvPr id="9" name="矩形 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6924042" y="1595163"/>
            <a:ext cx="4620258" cy="4198393"/>
          </a:xfrm>
          <a:prstGeom prst="rect">
            <a:avLst/>
          </a:prstGeom>
        </p:spPr>
        <p:txBody>
          <a:bodyPr wrap="square">
            <a:spAutoFit/>
          </a:bodyPr>
          <a:lstStyle/>
          <a:p>
            <a:pPr fontAlgn="base">
              <a:lnSpc>
                <a:spcPct val="150000"/>
              </a:lnSpc>
              <a:spcBef>
                <a:spcPct val="0"/>
              </a:spcBef>
              <a:spcAft>
                <a:spcPct val="0"/>
              </a:spcAft>
              <a:defRPr/>
            </a:pPr>
            <a:r>
              <a:rPr lang="zh-CN" altLang="en-US" sz="1800">
                <a:solidFill>
                  <a:schemeClr val="accent1"/>
                </a:solidFill>
                <a:latin typeface="方正兰亭黑_GBK"/>
                <a:ea typeface="方正兰亭黑_GBK"/>
              </a:rPr>
              <a:t>在读取数据的时候如果</a:t>
            </a:r>
            <a:r>
              <a:rPr lang="en-US" altLang="zh-CN" sz="1800">
                <a:solidFill>
                  <a:schemeClr val="accent1"/>
                </a:solidFill>
                <a:latin typeface="方正兰亭黑_GBK"/>
                <a:ea typeface="方正兰亭黑_GBK"/>
              </a:rPr>
              <a:t>DFSInputStream</a:t>
            </a:r>
            <a:r>
              <a:rPr lang="zh-CN" altLang="en-US" sz="1800">
                <a:solidFill>
                  <a:schemeClr val="accent1"/>
                </a:solidFill>
                <a:latin typeface="方正兰亭黑_GBK"/>
                <a:ea typeface="方正兰亭黑_GBK"/>
              </a:rPr>
              <a:t>在与</a:t>
            </a:r>
            <a:r>
              <a:rPr lang="en-US" altLang="zh-CN" sz="1800">
                <a:solidFill>
                  <a:schemeClr val="accent1"/>
                </a:solidFill>
                <a:latin typeface="方正兰亭黑_GBK"/>
                <a:ea typeface="方正兰亭黑_GBK"/>
              </a:rPr>
              <a:t>datanode</a:t>
            </a:r>
            <a:r>
              <a:rPr lang="zh-CN" altLang="en-US" sz="1800">
                <a:solidFill>
                  <a:schemeClr val="accent1"/>
                </a:solidFill>
                <a:latin typeface="方正兰亭黑_GBK"/>
                <a:ea typeface="方正兰亭黑_GBK"/>
              </a:rPr>
              <a:t>通信时遇到错误，会尝试从这个块的一个最近邻</a:t>
            </a:r>
            <a:r>
              <a:rPr lang="en-US" altLang="zh-CN" sz="1800">
                <a:solidFill>
                  <a:schemeClr val="accent1"/>
                </a:solidFill>
                <a:latin typeface="方正兰亭黑_GBK"/>
                <a:ea typeface="方正兰亭黑_GBK"/>
              </a:rPr>
              <a:t>datanode</a:t>
            </a:r>
            <a:r>
              <a:rPr lang="zh-CN" altLang="en-US" sz="1800">
                <a:solidFill>
                  <a:schemeClr val="accent1"/>
                </a:solidFill>
                <a:latin typeface="方正兰亭黑_GBK"/>
                <a:ea typeface="方正兰亭黑_GBK"/>
              </a:rPr>
              <a:t>读取数据。它也记住那个故障</a:t>
            </a:r>
            <a:r>
              <a:rPr lang="en-US" altLang="zh-CN" sz="1800">
                <a:solidFill>
                  <a:schemeClr val="accent1"/>
                </a:solidFill>
                <a:latin typeface="方正兰亭黑_GBK"/>
                <a:ea typeface="方正兰亭黑_GBK"/>
              </a:rPr>
              <a:t>datanode</a:t>
            </a:r>
            <a:r>
              <a:rPr lang="zh-CN" altLang="en-US" sz="1800">
                <a:solidFill>
                  <a:schemeClr val="accent1"/>
                </a:solidFill>
                <a:latin typeface="方正兰亭黑_GBK"/>
                <a:ea typeface="方正兰亭黑_GBK"/>
              </a:rPr>
              <a:t>，保证以后不会反复读取该节点上后续的</a:t>
            </a:r>
            <a:r>
              <a:rPr lang="en-US" altLang="zh-CN" sz="1800">
                <a:solidFill>
                  <a:schemeClr val="accent1"/>
                </a:solidFill>
                <a:latin typeface="方正兰亭黑_GBK"/>
                <a:ea typeface="方正兰亭黑_GBK"/>
              </a:rPr>
              <a:t>block</a:t>
            </a:r>
            <a:r>
              <a:rPr lang="zh-CN" altLang="en-US" sz="1800">
                <a:solidFill>
                  <a:schemeClr val="accent1"/>
                </a:solidFill>
                <a:latin typeface="方正兰亭黑_GBK"/>
                <a:ea typeface="方正兰亭黑_GBK"/>
              </a:rPr>
              <a:t>。</a:t>
            </a:r>
            <a:r>
              <a:rPr lang="en-US" altLang="zh-CN" sz="1800">
                <a:solidFill>
                  <a:schemeClr val="accent1"/>
                </a:solidFill>
                <a:latin typeface="方正兰亭黑_GBK"/>
                <a:ea typeface="方正兰亭黑_GBK"/>
              </a:rPr>
              <a:t>DFSInputStream</a:t>
            </a:r>
            <a:r>
              <a:rPr lang="zh-CN" altLang="en-US" sz="1800">
                <a:solidFill>
                  <a:schemeClr val="accent1"/>
                </a:solidFill>
                <a:latin typeface="方正兰亭黑_GBK"/>
                <a:ea typeface="方正兰亭黑_GBK"/>
              </a:rPr>
              <a:t>也会通过校验和确认从</a:t>
            </a:r>
            <a:r>
              <a:rPr lang="en-US" altLang="zh-CN" sz="1800">
                <a:solidFill>
                  <a:schemeClr val="accent1"/>
                </a:solidFill>
                <a:latin typeface="方正兰亭黑_GBK"/>
                <a:ea typeface="方正兰亭黑_GBK"/>
              </a:rPr>
              <a:t>datanode</a:t>
            </a:r>
            <a:r>
              <a:rPr lang="zh-CN" altLang="en-US" sz="1800">
                <a:solidFill>
                  <a:schemeClr val="accent1"/>
                </a:solidFill>
                <a:latin typeface="方正兰亭黑_GBK"/>
                <a:ea typeface="方正兰亭黑_GBK"/>
              </a:rPr>
              <a:t>发来的数据是否完整。如果发现有损坏的块，就在</a:t>
            </a:r>
            <a:r>
              <a:rPr lang="en-US" altLang="zh-CN" sz="1800">
                <a:solidFill>
                  <a:schemeClr val="accent1"/>
                </a:solidFill>
                <a:latin typeface="方正兰亭黑_GBK"/>
                <a:ea typeface="方正兰亭黑_GBK"/>
              </a:rPr>
              <a:t>DFSInputStream</a:t>
            </a:r>
            <a:r>
              <a:rPr lang="zh-CN" altLang="en-US" sz="1800">
                <a:solidFill>
                  <a:schemeClr val="accent1"/>
                </a:solidFill>
                <a:latin typeface="方正兰亭黑_GBK"/>
                <a:ea typeface="方正兰亭黑_GBK"/>
              </a:rPr>
              <a:t>试图从其他</a:t>
            </a:r>
            <a:r>
              <a:rPr lang="en-US" altLang="zh-CN" sz="1800">
                <a:solidFill>
                  <a:schemeClr val="accent1"/>
                </a:solidFill>
                <a:latin typeface="方正兰亭黑_GBK"/>
                <a:ea typeface="方正兰亭黑_GBK"/>
              </a:rPr>
              <a:t>datanode</a:t>
            </a:r>
            <a:r>
              <a:rPr lang="zh-CN" altLang="en-US" sz="1800">
                <a:solidFill>
                  <a:schemeClr val="accent1"/>
                </a:solidFill>
                <a:latin typeface="方正兰亭黑_GBK"/>
                <a:ea typeface="方正兰亭黑_GBK"/>
              </a:rPr>
              <a:t>读取其副本之前通知</a:t>
            </a:r>
            <a:r>
              <a:rPr lang="en-US" altLang="zh-CN" sz="1800">
                <a:solidFill>
                  <a:schemeClr val="accent1"/>
                </a:solidFill>
                <a:latin typeface="方正兰亭黑_GBK"/>
                <a:ea typeface="方正兰亭黑_GBK"/>
              </a:rPr>
              <a:t>namenode</a:t>
            </a:r>
            <a:r>
              <a:rPr lang="zh-CN" altLang="en-US" sz="1800">
                <a:solidFill>
                  <a:schemeClr val="accent1"/>
                </a:solidFill>
                <a:latin typeface="方正兰亭黑_GBK"/>
                <a:ea typeface="方正兰亭黑_GBK"/>
              </a:rPr>
              <a:t>。</a:t>
            </a:r>
            <a:endParaRPr lang="en-US" altLang="zh-CN" sz="1800">
              <a:solidFill>
                <a:schemeClr val="accent1"/>
              </a:solidFill>
              <a:latin typeface="方正兰亭黑_GBK"/>
              <a:ea typeface="方正兰亭黑_GBK"/>
            </a:endParaRPr>
          </a:p>
        </p:txBody>
      </p:sp>
      <p:cxnSp>
        <p:nvCxnSpPr>
          <p:cNvPr id="11" name="直接连接符 10"/>
          <p:cNvCxnSpPr/>
          <p:nvPr/>
        </p:nvCxnSpPr>
        <p:spPr>
          <a:xfrm>
            <a:off x="7028012" y="5793556"/>
            <a:ext cx="23433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40758" y="244885"/>
            <a:ext cx="2274342"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读文件流程</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5729605" y="534035"/>
            <a:ext cx="6448425" cy="5861685"/>
          </a:xfrm>
          <a:prstGeom prst="rect">
            <a:avLst/>
          </a:prstGeom>
          <a:noFill/>
          <a:ln w="9525">
            <a:noFill/>
          </a:ln>
        </p:spPr>
      </p:pic>
      <p:sp>
        <p:nvSpPr>
          <p:cNvPr id="2" name="矩形 1"/>
          <p:cNvSpPr/>
          <p:nvPr/>
        </p:nvSpPr>
        <p:spPr>
          <a:xfrm>
            <a:off x="516890" y="2134870"/>
            <a:ext cx="4840605" cy="2999740"/>
          </a:xfrm>
          <a:prstGeom prst="rect">
            <a:avLst/>
          </a:prstGeom>
        </p:spPr>
        <p:txBody>
          <a:bodyPr wrap="square">
            <a:spAutoFit/>
          </a:bodyPr>
          <a:lstStyle/>
          <a:p>
            <a:pPr algn="just" fontAlgn="auto">
              <a:lnSpc>
                <a:spcPct val="150000"/>
              </a:lnSpc>
            </a:pPr>
            <a:r>
              <a:rPr lang="zh-CN" altLang="en-US" sz="1800" kern="100">
                <a:latin typeface="宋体" panose="02010600030101010101" pitchFamily="2" charset="-122"/>
                <a:ea typeface="宋体" panose="02010600030101010101" pitchFamily="2" charset="-122"/>
                <a:cs typeface="Times New Roman" panose="02020603050405020304" pitchFamily="18" charset="0"/>
              </a:rPr>
              <a:t>这个设计一个重点是：</a:t>
            </a:r>
            <a:r>
              <a:rPr lang="en-US" altLang="zh-CN" sz="1800" kern="100">
                <a:latin typeface="宋体" panose="02010600030101010101" pitchFamily="2" charset="-122"/>
                <a:ea typeface="宋体" panose="02010600030101010101" pitchFamily="2" charset="-122"/>
                <a:cs typeface="Times New Roman" panose="02020603050405020304" pitchFamily="18" charset="0"/>
              </a:rPr>
              <a:t>namenode</a:t>
            </a:r>
            <a:r>
              <a:rPr lang="zh-CN" altLang="en-US" sz="1800" kern="100">
                <a:latin typeface="宋体" panose="02010600030101010101" pitchFamily="2" charset="-122"/>
                <a:ea typeface="宋体" panose="02010600030101010101" pitchFamily="2" charset="-122"/>
                <a:cs typeface="Times New Roman" panose="02020603050405020304" pitchFamily="18" charset="0"/>
              </a:rPr>
              <a:t>告知客户端每个</a:t>
            </a:r>
            <a:r>
              <a:rPr lang="en-US" altLang="zh-CN" sz="1800" kern="100">
                <a:latin typeface="Calibri" panose="020F0502020204030204" pitchFamily="34" charset="0"/>
                <a:ea typeface="宋体" panose="02010600030101010101" pitchFamily="2" charset="-122"/>
                <a:cs typeface="Times New Roman" panose="02020603050405020304" pitchFamily="18" charset="0"/>
              </a:rPr>
              <a:t>block</a:t>
            </a:r>
            <a:r>
              <a:rPr lang="zh-CN" altLang="en-US" sz="1800" kern="100">
                <a:latin typeface="宋体" panose="02010600030101010101" pitchFamily="2" charset="-122"/>
                <a:ea typeface="宋体" panose="02010600030101010101" pitchFamily="2" charset="-122"/>
                <a:cs typeface="Times New Roman" panose="02020603050405020304" pitchFamily="18" charset="0"/>
              </a:rPr>
              <a:t>中最佳的</a:t>
            </a:r>
            <a:r>
              <a:rPr lang="en-US" altLang="zh-CN" sz="1800" kern="100">
                <a:latin typeface="Calibri" panose="020F0502020204030204" pitchFamily="34" charset="0"/>
                <a:ea typeface="宋体" panose="02010600030101010101" pitchFamily="2" charset="-122"/>
                <a:cs typeface="Times New Roman" panose="02020603050405020304" pitchFamily="18" charset="0"/>
              </a:rPr>
              <a:t>datanode</a:t>
            </a:r>
            <a:r>
              <a:rPr lang="zh-CN" altLang="en-US" sz="1800" kern="100">
                <a:latin typeface="宋体" panose="02010600030101010101" pitchFamily="2" charset="-122"/>
                <a:ea typeface="宋体" panose="02010600030101010101" pitchFamily="2" charset="-122"/>
                <a:cs typeface="Times New Roman" panose="02020603050405020304" pitchFamily="18" charset="0"/>
              </a:rPr>
              <a:t>，并让客户端直接连到</a:t>
            </a:r>
            <a:r>
              <a:rPr lang="en-US" altLang="zh-CN" sz="1800" kern="100">
                <a:latin typeface="Calibri" panose="020F0502020204030204" pitchFamily="34" charset="0"/>
                <a:ea typeface="宋体" panose="02010600030101010101" pitchFamily="2" charset="-122"/>
                <a:cs typeface="Times New Roman" panose="02020603050405020304" pitchFamily="18" charset="0"/>
              </a:rPr>
              <a:t>datanode</a:t>
            </a:r>
            <a:r>
              <a:rPr lang="zh-CN" altLang="en-US" sz="1800" kern="100">
                <a:latin typeface="宋体" panose="02010600030101010101" pitchFamily="2" charset="-122"/>
                <a:ea typeface="宋体" panose="02010600030101010101" pitchFamily="2" charset="-122"/>
                <a:cs typeface="Times New Roman" panose="02020603050405020304" pitchFamily="18" charset="0"/>
              </a:rPr>
              <a:t>检索数据。由于数据流分散在集群中的所有</a:t>
            </a:r>
            <a:r>
              <a:rPr lang="en-US" altLang="zh-CN" sz="1800" kern="100">
                <a:latin typeface="Calibri" panose="020F0502020204030204" pitchFamily="34" charset="0"/>
                <a:ea typeface="宋体" panose="02010600030101010101" pitchFamily="2" charset="-122"/>
                <a:cs typeface="Times New Roman" panose="02020603050405020304" pitchFamily="18" charset="0"/>
              </a:rPr>
              <a:t>datanode</a:t>
            </a:r>
            <a:r>
              <a:rPr lang="zh-CN" altLang="en-US" sz="1800" kern="100">
                <a:latin typeface="宋体" panose="02010600030101010101" pitchFamily="2" charset="-122"/>
                <a:ea typeface="宋体" panose="02010600030101010101" pitchFamily="2" charset="-122"/>
                <a:cs typeface="Times New Roman" panose="02020603050405020304" pitchFamily="18" charset="0"/>
              </a:rPr>
              <a:t>，这样可以使</a:t>
            </a:r>
            <a:r>
              <a:rPr lang="en-US" altLang="zh-CN" sz="1800" kern="100">
                <a:latin typeface="Calibri" panose="020F0502020204030204" pitchFamily="34" charset="0"/>
                <a:ea typeface="宋体" panose="02010600030101010101" pitchFamily="2" charset="-122"/>
                <a:cs typeface="Times New Roman" panose="02020603050405020304" pitchFamily="18" charset="0"/>
              </a:rPr>
              <a:t>HDFS</a:t>
            </a:r>
            <a:r>
              <a:rPr lang="zh-CN" altLang="en-US" sz="1800" kern="100">
                <a:latin typeface="宋体" panose="02010600030101010101" pitchFamily="2" charset="-122"/>
                <a:ea typeface="宋体" panose="02010600030101010101" pitchFamily="2" charset="-122"/>
                <a:cs typeface="Times New Roman" panose="02020603050405020304" pitchFamily="18" charset="0"/>
              </a:rPr>
              <a:t>可扩展到大量的并发客户端。同时，</a:t>
            </a:r>
            <a:r>
              <a:rPr lang="en-US" altLang="zh-CN" sz="1800" kern="100">
                <a:latin typeface="Calibri" panose="020F0502020204030204" pitchFamily="34" charset="0"/>
                <a:ea typeface="宋体" panose="02010600030101010101" pitchFamily="2" charset="-122"/>
                <a:cs typeface="Times New Roman" panose="02020603050405020304" pitchFamily="18" charset="0"/>
              </a:rPr>
              <a:t>namenode</a:t>
            </a:r>
            <a:r>
              <a:rPr lang="zh-CN" altLang="en-US" sz="1800" kern="100">
                <a:latin typeface="宋体" panose="02010600030101010101" pitchFamily="2" charset="-122"/>
                <a:ea typeface="宋体" panose="02010600030101010101" pitchFamily="2" charset="-122"/>
                <a:cs typeface="Times New Roman" panose="02020603050405020304" pitchFamily="18" charset="0"/>
              </a:rPr>
              <a:t>只需要响应</a:t>
            </a:r>
            <a:r>
              <a:rPr lang="en-US" altLang="zh-CN" sz="1800" kern="100">
                <a:latin typeface="Calibri" panose="020F0502020204030204" pitchFamily="34" charset="0"/>
                <a:ea typeface="宋体" panose="02010600030101010101" pitchFamily="2" charset="-122"/>
                <a:cs typeface="Times New Roman" panose="02020603050405020304" pitchFamily="18" charset="0"/>
              </a:rPr>
              <a:t>block</a:t>
            </a:r>
            <a:r>
              <a:rPr lang="zh-CN" altLang="en-US" sz="1800" kern="100">
                <a:latin typeface="宋体" panose="02010600030101010101" pitchFamily="2" charset="-122"/>
                <a:ea typeface="宋体" panose="02010600030101010101" pitchFamily="2" charset="-122"/>
                <a:cs typeface="Times New Roman" panose="02020603050405020304" pitchFamily="18" charset="0"/>
              </a:rPr>
              <a:t>位置的请求，无需响应数据请求，否则</a:t>
            </a:r>
            <a:r>
              <a:rPr lang="en-US" altLang="zh-CN" sz="1800" kern="100">
                <a:latin typeface="Calibri" panose="020F0502020204030204" pitchFamily="34" charset="0"/>
                <a:ea typeface="宋体" panose="02010600030101010101" pitchFamily="2" charset="-122"/>
                <a:cs typeface="Times New Roman" panose="02020603050405020304" pitchFamily="18" charset="0"/>
              </a:rPr>
              <a:t>namenode</a:t>
            </a:r>
            <a:r>
              <a:rPr lang="zh-CN" altLang="en-US" sz="1800" kern="100">
                <a:latin typeface="宋体" panose="02010600030101010101" pitchFamily="2" charset="-122"/>
                <a:ea typeface="宋体" panose="02010600030101010101" pitchFamily="2" charset="-122"/>
                <a:cs typeface="Times New Roman" panose="02020603050405020304" pitchFamily="18" charset="0"/>
              </a:rPr>
              <a:t>会成为瓶颈</a:t>
            </a:r>
            <a:endParaRPr lang="zh-CN" altLang="en-US" sz="1800" kern="100">
              <a:effectLst/>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40758" y="244885"/>
            <a:ext cx="2274342"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2135">
                <a:solidFill>
                  <a:srgbClr val="27506E"/>
                </a:solidFill>
                <a:latin typeface="方正兰亭黑_GBK"/>
                <a:ea typeface="方正兰亭黑_GBK"/>
              </a:rPr>
              <a:t>HDFS</a:t>
            </a:r>
            <a:r>
              <a:rPr lang="zh-CN" altLang="en-US" sz="2135">
                <a:solidFill>
                  <a:srgbClr val="27506E"/>
                </a:solidFill>
                <a:latin typeface="方正兰亭黑_GBK"/>
                <a:ea typeface="方正兰亭黑_GBK"/>
              </a:rPr>
              <a:t>读文件流程</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3"/>
          <a:stretch>
            <a:fillRect/>
          </a:stretch>
        </p:blipFill>
        <p:spPr>
          <a:xfrm>
            <a:off x="769937" y="1376679"/>
            <a:ext cx="5264150" cy="4785024"/>
          </a:xfrm>
          <a:prstGeom prst="rect">
            <a:avLst/>
          </a:prstGeom>
          <a:noFill/>
          <a:ln w="9525">
            <a:noFill/>
          </a:ln>
        </p:spPr>
      </p:pic>
      <p:sp>
        <p:nvSpPr>
          <p:cNvPr id="3" name="矩形 2"/>
          <p:cNvSpPr/>
          <p:nvPr/>
        </p:nvSpPr>
        <p:spPr>
          <a:xfrm>
            <a:off x="6296907" y="1828562"/>
            <a:ext cx="5125156" cy="3368871"/>
          </a:xfrm>
          <a:prstGeom prst="rect">
            <a:avLst/>
          </a:prstGeom>
        </p:spPr>
        <p:txBody>
          <a:bodyPr wrap="square">
            <a:spAutoFit/>
          </a:bodyPr>
          <a:lstStyle/>
          <a:p>
            <a:pPr algn="just">
              <a:lnSpc>
                <a:spcPct val="150000"/>
              </a:lnSpc>
            </a:pPr>
            <a:r>
              <a:rPr lang="zh-CN" altLang="en-US" sz="1800" b="1" kern="100">
                <a:latin typeface="宋体" panose="02010600030101010101" pitchFamily="2" charset="-122"/>
                <a:ea typeface="宋体" panose="02010600030101010101" pitchFamily="2" charset="-122"/>
                <a:cs typeface="Times New Roman" panose="02020603050405020304" pitchFamily="18" charset="0"/>
              </a:rPr>
              <a:t>最近邻</a:t>
            </a:r>
            <a:r>
              <a:rPr lang="zh-CN" altLang="en-US" sz="1800" kern="100">
                <a:latin typeface="宋体" panose="02010600030101010101" pitchFamily="2" charset="-122"/>
                <a:ea typeface="宋体" panose="02010600030101010101" pitchFamily="2" charset="-122"/>
                <a:cs typeface="Times New Roman" panose="02020603050405020304" pitchFamily="18" charset="0"/>
              </a:rPr>
              <a:t>：</a:t>
            </a:r>
            <a:endParaRPr lang="zh-CN" altLang="en-US" sz="1800" kern="100">
              <a:latin typeface="Calibri" panose="020F0502020204030204" pitchFamily="34" charset="0"/>
              <a:ea typeface="宋体" panose="02010600030101010101" pitchFamily="2" charset="-122"/>
              <a:cs typeface="Times New Roman" panose="02020603050405020304" pitchFamily="18" charset="0"/>
            </a:endParaRPr>
          </a:p>
          <a:p>
            <a:pPr indent="266700" algn="just">
              <a:lnSpc>
                <a:spcPct val="150000"/>
              </a:lnSpc>
            </a:pPr>
            <a:r>
              <a:rPr lang="en-US" altLang="zh-CN" sz="1800" kern="100">
                <a:latin typeface="宋体" panose="02010600030101010101" pitchFamily="2" charset="-122"/>
                <a:ea typeface="宋体" panose="02010600030101010101" pitchFamily="2" charset="-122"/>
                <a:cs typeface="Times New Roman" panose="02020603050405020304" pitchFamily="18" charset="0"/>
              </a:rPr>
              <a:t>hadoop</a:t>
            </a:r>
            <a:r>
              <a:rPr lang="zh-CN" altLang="en-US" sz="1800" kern="100">
                <a:latin typeface="宋体" panose="02010600030101010101" pitchFamily="2" charset="-122"/>
                <a:ea typeface="宋体" panose="02010600030101010101" pitchFamily="2" charset="-122"/>
                <a:cs typeface="Times New Roman" panose="02020603050405020304" pitchFamily="18" charset="0"/>
              </a:rPr>
              <a:t>把网络看作是一棵树，两个节点间的距离是它们到最近共同祖先的距离和。通常可以设置等级：</a:t>
            </a:r>
            <a:endParaRPr lang="zh-CN" altLang="en-US" sz="1800" kern="100">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AutoNum type="arabicPeriod"/>
            </a:pPr>
            <a:r>
              <a:rPr lang="zh-CN" altLang="en-US" sz="1800" kern="100">
                <a:latin typeface="宋体" panose="02010600030101010101" pitchFamily="2" charset="-122"/>
                <a:ea typeface="宋体" panose="02010600030101010101" pitchFamily="2" charset="-122"/>
                <a:cs typeface="Times New Roman" panose="02020603050405020304" pitchFamily="18" charset="0"/>
              </a:rPr>
              <a:t>同一个节点上的进程</a:t>
            </a:r>
            <a:endParaRPr lang="zh-CN" altLang="en-US" sz="1800" kern="100">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AutoNum type="arabicPeriod"/>
            </a:pPr>
            <a:r>
              <a:rPr lang="zh-CN" altLang="en-US" sz="1800" kern="100">
                <a:latin typeface="宋体" panose="02010600030101010101" pitchFamily="2" charset="-122"/>
                <a:ea typeface="宋体" panose="02010600030101010101" pitchFamily="2" charset="-122"/>
                <a:cs typeface="Times New Roman" panose="02020603050405020304" pitchFamily="18" charset="0"/>
              </a:rPr>
              <a:t>同一机架上的不同节点</a:t>
            </a:r>
            <a:endParaRPr lang="zh-CN" altLang="en-US" sz="1800" kern="100">
              <a:latin typeface="Calibri" panose="020F0502020204030204" pitchFamily="34" charset="0"/>
              <a:ea typeface="宋体" panose="02010600030101010101" pitchFamily="2" charset="-122"/>
              <a:cs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AutoNum type="arabicPeriod"/>
            </a:pPr>
            <a:r>
              <a:rPr lang="zh-CN" altLang="en-US" sz="1800" kern="100">
                <a:latin typeface="宋体" panose="02010600030101010101" pitchFamily="2" charset="-122"/>
                <a:ea typeface="宋体" panose="02010600030101010101" pitchFamily="2" charset="-122"/>
                <a:cs typeface="Times New Roman" panose="02020603050405020304" pitchFamily="18" charset="0"/>
              </a:rPr>
              <a:t>同一数据中心中不同机架上的节点</a:t>
            </a:r>
            <a:endParaRPr lang="zh-CN" altLang="en-US" sz="1800" kern="100">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en-US" altLang="zh-CN" sz="1800" kern="100">
                <a:latin typeface="宋体" panose="02010600030101010101" pitchFamily="2" charset="-122"/>
                <a:ea typeface="宋体" panose="02010600030101010101" pitchFamily="2" charset="-122"/>
                <a:cs typeface="Times New Roman" panose="02020603050405020304" pitchFamily="18" charset="0"/>
              </a:rPr>
              <a:t>4. </a:t>
            </a:r>
            <a:r>
              <a:rPr lang="zh-CN" altLang="en-US" sz="1800" kern="100">
                <a:latin typeface="宋体" panose="02010600030101010101" pitchFamily="2" charset="-122"/>
                <a:ea typeface="宋体" panose="02010600030101010101" pitchFamily="2" charset="-122"/>
                <a:cs typeface="Times New Roman" panose="02020603050405020304" pitchFamily="18" charset="0"/>
              </a:rPr>
              <a:t>不同数据中心中的节点</a:t>
            </a:r>
            <a:endParaRPr lang="zh-CN" altLang="en-US" sz="1800" kern="10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989034" y="2578226"/>
            <a:ext cx="2235676" cy="2235676"/>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4" name="椭圆 23"/>
          <p:cNvSpPr/>
          <p:nvPr/>
        </p:nvSpPr>
        <p:spPr>
          <a:xfrm>
            <a:off x="2249135" y="2824389"/>
            <a:ext cx="1743351" cy="1743351"/>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5" name="文本框 5"/>
          <p:cNvSpPr txBox="1">
            <a:spLocks noChangeArrowheads="1"/>
          </p:cNvSpPr>
          <p:nvPr/>
        </p:nvSpPr>
        <p:spPr bwMode="auto">
          <a:xfrm>
            <a:off x="2598702" y="3142065"/>
            <a:ext cx="1002030"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algn="ctr" fontAlgn="base">
              <a:spcBef>
                <a:spcPct val="0"/>
              </a:spcBef>
              <a:spcAft>
                <a:spcPct val="0"/>
              </a:spcAft>
              <a:defRPr/>
            </a:pPr>
            <a:r>
              <a:rPr lang="en-US" altLang="zh-CN" sz="6400" b="1">
                <a:solidFill>
                  <a:prstClr val="white"/>
                </a:solidFill>
                <a:latin typeface="方正兰亭黑_GBK"/>
                <a:ea typeface="方正兰亭黑_GBK"/>
              </a:rPr>
              <a:t>09</a:t>
            </a:r>
            <a:endParaRPr lang="zh-CN" altLang="en-US" sz="6400" b="1">
              <a:solidFill>
                <a:prstClr val="white"/>
              </a:solidFill>
              <a:latin typeface="方正兰亭黑_GBK"/>
              <a:ea typeface="方正兰亭黑_GBK"/>
            </a:endParaRPr>
          </a:p>
        </p:txBody>
      </p:sp>
      <p:sp>
        <p:nvSpPr>
          <p:cNvPr id="16" name="文本框 5"/>
          <p:cNvSpPr txBox="1">
            <a:spLocks noChangeArrowheads="1"/>
          </p:cNvSpPr>
          <p:nvPr/>
        </p:nvSpPr>
        <p:spPr bwMode="auto">
          <a:xfrm>
            <a:off x="5077932" y="3449111"/>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800">
                <a:solidFill>
                  <a:schemeClr val="accent1"/>
                </a:solidFill>
                <a:latin typeface="+mj-ea"/>
              </a:rPr>
              <a:t>伪分布式搭建</a:t>
            </a:r>
            <a:endParaRPr lang="zh-CN" altLang="en-US" sz="2665">
              <a:solidFill>
                <a:srgbClr val="27506E"/>
              </a:solidFill>
              <a:latin typeface="方正兰亭黑_GBK"/>
              <a:ea typeface="方正兰亭黑_GBK"/>
            </a:endParaRPr>
          </a:p>
        </p:txBody>
      </p:sp>
      <p:sp>
        <p:nvSpPr>
          <p:cNvPr id="25" name="椭圆 24"/>
          <p:cNvSpPr/>
          <p:nvPr/>
        </p:nvSpPr>
        <p:spPr>
          <a:xfrm>
            <a:off x="3697242" y="2592797"/>
            <a:ext cx="520689" cy="520689"/>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6" name="椭圆 25"/>
          <p:cNvSpPr/>
          <p:nvPr/>
        </p:nvSpPr>
        <p:spPr>
          <a:xfrm>
            <a:off x="1889481" y="3015197"/>
            <a:ext cx="382375" cy="38237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8" name="椭圆 27"/>
          <p:cNvSpPr/>
          <p:nvPr/>
        </p:nvSpPr>
        <p:spPr>
          <a:xfrm>
            <a:off x="1698293" y="4863033"/>
            <a:ext cx="213793" cy="21379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9" name="椭圆 28"/>
          <p:cNvSpPr/>
          <p:nvPr/>
        </p:nvSpPr>
        <p:spPr>
          <a:xfrm>
            <a:off x="2249135" y="4410935"/>
            <a:ext cx="294040" cy="294040"/>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0" name="椭圆 29"/>
          <p:cNvSpPr/>
          <p:nvPr/>
        </p:nvSpPr>
        <p:spPr>
          <a:xfrm>
            <a:off x="4021772" y="3972331"/>
            <a:ext cx="304395" cy="304395"/>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1" name="椭圆 30"/>
          <p:cNvSpPr/>
          <p:nvPr/>
        </p:nvSpPr>
        <p:spPr>
          <a:xfrm>
            <a:off x="3786429" y="4799329"/>
            <a:ext cx="206056" cy="206056"/>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32" name="椭圆 31"/>
          <p:cNvSpPr/>
          <p:nvPr/>
        </p:nvSpPr>
        <p:spPr>
          <a:xfrm>
            <a:off x="1669784" y="3972331"/>
            <a:ext cx="132944" cy="132944"/>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7901" y="4813902"/>
            <a:ext cx="3379469" cy="129564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a:off x="1153796" y="2053771"/>
            <a:ext cx="686373" cy="686373"/>
            <a:chOff x="6357074" y="1008628"/>
            <a:chExt cx="1676757" cy="1676757"/>
          </a:xfrm>
        </p:grpSpPr>
        <p:sp>
          <p:nvSpPr>
            <p:cNvPr id="75" name="椭圆 74"/>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76" name="椭圆 75"/>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77" name="矩形 76"/>
          <p:cNvSpPr/>
          <p:nvPr/>
        </p:nvSpPr>
        <p:spPr>
          <a:xfrm>
            <a:off x="1873298" y="2440109"/>
            <a:ext cx="2973003" cy="705258"/>
          </a:xfrm>
          <a:prstGeom prst="rect">
            <a:avLst/>
          </a:prstGeom>
        </p:spPr>
        <p:txBody>
          <a:bodyPr wrap="square">
            <a:spAutoFit/>
          </a:bodyPr>
          <a:lstStyle/>
          <a:p>
            <a:pPr>
              <a:lnSpc>
                <a:spcPct val="150000"/>
              </a:lnSpc>
            </a:pPr>
            <a:r>
              <a:rPr lang="en-US" altLang="zh-CN" sz="1400">
                <a:solidFill>
                  <a:schemeClr val="tx1">
                    <a:lumMod val="85000"/>
                    <a:lumOff val="15000"/>
                  </a:schemeClr>
                </a:solidFill>
              </a:rPr>
              <a:t>rpm -ivh jdk.rpm</a:t>
            </a:r>
          </a:p>
          <a:p>
            <a:pPr>
              <a:lnSpc>
                <a:spcPct val="150000"/>
              </a:lnSpc>
            </a:pPr>
            <a:r>
              <a:rPr lang="en-US" altLang="zh-CN" sz="1400">
                <a:solidFill>
                  <a:schemeClr val="tx1">
                    <a:lumMod val="85000"/>
                    <a:lumOff val="15000"/>
                  </a:schemeClr>
                </a:solidFill>
              </a:rPr>
              <a:t>tar -zxf hadoop.tar -C /opt</a:t>
            </a:r>
          </a:p>
        </p:txBody>
      </p:sp>
      <p:sp>
        <p:nvSpPr>
          <p:cNvPr id="78" name="矩形 7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854362" y="2129346"/>
            <a:ext cx="3612652" cy="338554"/>
          </a:xfrm>
          <a:prstGeom prst="rect">
            <a:avLst/>
          </a:prstGeom>
        </p:spPr>
        <p:txBody>
          <a:bodyPr wrap="square">
            <a:spAutoFit/>
          </a:bodyPr>
          <a:lstStyle/>
          <a:p>
            <a:pPr fontAlgn="base">
              <a:spcBef>
                <a:spcPct val="0"/>
              </a:spcBef>
              <a:spcAft>
                <a:spcPct val="0"/>
              </a:spcAft>
              <a:defRPr/>
            </a:pPr>
            <a:r>
              <a:rPr lang="zh-CN" altLang="en-US" sz="1600">
                <a:solidFill>
                  <a:schemeClr val="accent1"/>
                </a:solidFill>
                <a:latin typeface="方正兰亭黑_GBK"/>
                <a:ea typeface="方正兰亭黑_GBK"/>
              </a:rPr>
              <a:t>上传</a:t>
            </a:r>
            <a:r>
              <a:rPr lang="en-US" altLang="zh-CN" sz="1600">
                <a:solidFill>
                  <a:schemeClr val="accent1"/>
                </a:solidFill>
                <a:latin typeface="方正兰亭黑_GBK"/>
                <a:ea typeface="方正兰亭黑_GBK"/>
              </a:rPr>
              <a:t>hadoop</a:t>
            </a:r>
            <a:r>
              <a:rPr lang="zh-CN" altLang="en-US" sz="1600">
                <a:solidFill>
                  <a:schemeClr val="accent1"/>
                </a:solidFill>
                <a:latin typeface="方正兰亭黑_GBK"/>
                <a:ea typeface="方正兰亭黑_GBK"/>
              </a:rPr>
              <a:t>的</a:t>
            </a:r>
            <a:r>
              <a:rPr lang="en-US" altLang="zh-CN" sz="1600">
                <a:solidFill>
                  <a:schemeClr val="accent1"/>
                </a:solidFill>
                <a:latin typeface="方正兰亭黑_GBK"/>
                <a:ea typeface="方正兰亭黑_GBK"/>
              </a:rPr>
              <a:t>tar</a:t>
            </a:r>
            <a:r>
              <a:rPr lang="zh-CN" altLang="en-US" sz="1600">
                <a:solidFill>
                  <a:schemeClr val="accent1"/>
                </a:solidFill>
                <a:latin typeface="方正兰亭黑_GBK"/>
                <a:ea typeface="方正兰亭黑_GBK"/>
              </a:rPr>
              <a:t>包和</a:t>
            </a:r>
            <a:r>
              <a:rPr lang="en-US" altLang="zh-CN" sz="1600">
                <a:solidFill>
                  <a:schemeClr val="accent1"/>
                </a:solidFill>
                <a:latin typeface="方正兰亭黑_GBK"/>
                <a:ea typeface="方正兰亭黑_GBK"/>
              </a:rPr>
              <a:t>jdk</a:t>
            </a:r>
            <a:r>
              <a:rPr lang="zh-CN" altLang="en-US" sz="1600">
                <a:solidFill>
                  <a:schemeClr val="accent1"/>
                </a:solidFill>
                <a:latin typeface="方正兰亭黑_GBK"/>
                <a:ea typeface="方正兰亭黑_GBK"/>
              </a:rPr>
              <a:t>的</a:t>
            </a:r>
            <a:r>
              <a:rPr lang="en-US" altLang="zh-CN" sz="1600">
                <a:solidFill>
                  <a:schemeClr val="accent1"/>
                </a:solidFill>
                <a:latin typeface="方正兰亭黑_GBK"/>
                <a:ea typeface="方正兰亭黑_GBK"/>
              </a:rPr>
              <a:t>rpm</a:t>
            </a:r>
            <a:r>
              <a:rPr lang="zh-CN" altLang="en-US" sz="1600">
                <a:solidFill>
                  <a:schemeClr val="accent1"/>
                </a:solidFill>
                <a:latin typeface="方正兰亭黑_GBK"/>
                <a:ea typeface="方正兰亭黑_GBK"/>
              </a:rPr>
              <a:t>包</a:t>
            </a:r>
            <a:endParaRPr lang="en-US" altLang="zh-CN" sz="1600">
              <a:solidFill>
                <a:schemeClr val="accent1"/>
              </a:solidFill>
              <a:latin typeface="方正兰亭黑_GBK"/>
              <a:ea typeface="方正兰亭黑_GBK"/>
            </a:endParaRPr>
          </a:p>
        </p:txBody>
      </p:sp>
      <p:cxnSp>
        <p:nvCxnSpPr>
          <p:cNvPr id="79" name="直接连接符 78"/>
          <p:cNvCxnSpPr/>
          <p:nvPr/>
        </p:nvCxnSpPr>
        <p:spPr>
          <a:xfrm>
            <a:off x="1986875" y="2498677"/>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5531038" y="1962792"/>
            <a:ext cx="686373" cy="686373"/>
            <a:chOff x="6357074" y="1008628"/>
            <a:chExt cx="1676757" cy="1676757"/>
          </a:xfrm>
        </p:grpSpPr>
        <p:sp>
          <p:nvSpPr>
            <p:cNvPr id="93" name="椭圆 92"/>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94" name="椭圆 93"/>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95" name="矩形 94"/>
          <p:cNvSpPr/>
          <p:nvPr/>
        </p:nvSpPr>
        <p:spPr>
          <a:xfrm>
            <a:off x="6250540" y="2452473"/>
            <a:ext cx="5769825" cy="1384995"/>
          </a:xfrm>
          <a:prstGeom prst="rect">
            <a:avLst/>
          </a:prstGeom>
        </p:spPr>
        <p:txBody>
          <a:bodyPr wrap="square">
            <a:spAutoFit/>
          </a:bodyPr>
          <a:lstStyle/>
          <a:p>
            <a:pPr>
              <a:lnSpc>
                <a:spcPct val="150000"/>
              </a:lnSpc>
            </a:pPr>
            <a:r>
              <a:rPr lang="en-US" altLang="zh-CN" sz="1400" dirty="0">
                <a:solidFill>
                  <a:schemeClr val="tx1">
                    <a:lumMod val="85000"/>
                    <a:lumOff val="15000"/>
                  </a:schemeClr>
                </a:solidFill>
              </a:rPr>
              <a:t>export </a:t>
            </a:r>
            <a:r>
              <a:rPr lang="en-US" altLang="zh-CN" sz="1400" b="1" dirty="0">
                <a:solidFill>
                  <a:schemeClr val="tx1">
                    <a:lumMod val="85000"/>
                    <a:lumOff val="15000"/>
                  </a:schemeClr>
                </a:solidFill>
              </a:rPr>
              <a:t>JAVA_HOME</a:t>
            </a:r>
            <a:r>
              <a:rPr lang="en-US" altLang="zh-CN" sz="1400" dirty="0">
                <a:solidFill>
                  <a:schemeClr val="tx1">
                    <a:lumMod val="85000"/>
                    <a:lumOff val="15000"/>
                  </a:schemeClr>
                </a:solidFill>
              </a:rPr>
              <a:t>=/</a:t>
            </a:r>
            <a:r>
              <a:rPr lang="en-US" altLang="zh-CN" sz="1400" dirty="0" err="1">
                <a:solidFill>
                  <a:schemeClr val="tx1">
                    <a:lumMod val="85000"/>
                    <a:lumOff val="15000"/>
                  </a:schemeClr>
                </a:solidFill>
              </a:rPr>
              <a:t>usr</a:t>
            </a:r>
            <a:r>
              <a:rPr lang="en-US" altLang="zh-CN" sz="1400" dirty="0">
                <a:solidFill>
                  <a:schemeClr val="tx1">
                    <a:lumMod val="85000"/>
                    <a:lumOff val="15000"/>
                  </a:schemeClr>
                </a:solidFill>
              </a:rPr>
              <a:t>/java/jdk1.8.0_172-amd64</a:t>
            </a:r>
          </a:p>
          <a:p>
            <a:pPr>
              <a:lnSpc>
                <a:spcPct val="150000"/>
              </a:lnSpc>
            </a:pPr>
            <a:r>
              <a:rPr lang="en-US" altLang="zh-CN" sz="1400" dirty="0">
                <a:solidFill>
                  <a:schemeClr val="tx1">
                    <a:lumMod val="85000"/>
                    <a:lumOff val="15000"/>
                  </a:schemeClr>
                </a:solidFill>
              </a:rPr>
              <a:t>export </a:t>
            </a:r>
            <a:r>
              <a:rPr lang="en-US" altLang="zh-CN" sz="1400" b="1" dirty="0">
                <a:solidFill>
                  <a:schemeClr val="tx1">
                    <a:lumMod val="85000"/>
                    <a:lumOff val="15000"/>
                  </a:schemeClr>
                </a:solidFill>
              </a:rPr>
              <a:t>HADOOP_HOME</a:t>
            </a:r>
            <a:r>
              <a:rPr lang="en-US" altLang="zh-CN" sz="1400" dirty="0">
                <a:solidFill>
                  <a:schemeClr val="tx1">
                    <a:lumMod val="85000"/>
                    <a:lumOff val="15000"/>
                  </a:schemeClr>
                </a:solidFill>
              </a:rPr>
              <a:t>=/opt/hadoop-3.1.1</a:t>
            </a:r>
          </a:p>
          <a:p>
            <a:pPr>
              <a:lnSpc>
                <a:spcPct val="150000"/>
              </a:lnSpc>
            </a:pPr>
            <a:r>
              <a:rPr lang="en-US" altLang="zh-CN" sz="1400" dirty="0" smtClean="0">
                <a:solidFill>
                  <a:schemeClr val="tx1">
                    <a:lumMod val="85000"/>
                    <a:lumOff val="15000"/>
                  </a:schemeClr>
                </a:solidFill>
              </a:rPr>
              <a:t>export </a:t>
            </a:r>
            <a:r>
              <a:rPr lang="en-US" altLang="zh-CN" sz="1400" b="1" dirty="0">
                <a:solidFill>
                  <a:schemeClr val="tx1">
                    <a:lumMod val="85000"/>
                    <a:lumOff val="15000"/>
                  </a:schemeClr>
                </a:solidFill>
              </a:rPr>
              <a:t>PATH</a:t>
            </a:r>
            <a:r>
              <a:rPr lang="en-US" altLang="zh-CN" sz="1400" dirty="0">
                <a:solidFill>
                  <a:schemeClr val="tx1">
                    <a:lumMod val="85000"/>
                    <a:lumOff val="15000"/>
                  </a:schemeClr>
                </a:solidFill>
              </a:rPr>
              <a:t>=$PATH:$JAVA_HOME/bin:$HADOOP_HOME/bin:$HADOOP_HOME/</a:t>
            </a:r>
            <a:r>
              <a:rPr lang="en-US" altLang="zh-CN" sz="1400" dirty="0" err="1">
                <a:solidFill>
                  <a:schemeClr val="tx1">
                    <a:lumMod val="85000"/>
                    <a:lumOff val="15000"/>
                  </a:schemeClr>
                </a:solidFill>
              </a:rPr>
              <a:t>sbin</a:t>
            </a:r>
            <a:endParaRPr lang="en-US" altLang="zh-CN" sz="1400" dirty="0">
              <a:solidFill>
                <a:schemeClr val="tx1">
                  <a:lumMod val="85000"/>
                  <a:lumOff val="15000"/>
                </a:schemeClr>
              </a:solidFill>
            </a:endParaRPr>
          </a:p>
        </p:txBody>
      </p:sp>
      <p:sp>
        <p:nvSpPr>
          <p:cNvPr id="96" name="矩形 95"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6231604" y="2141710"/>
            <a:ext cx="2314737" cy="338554"/>
          </a:xfrm>
          <a:prstGeom prst="rect">
            <a:avLst/>
          </a:prstGeom>
        </p:spPr>
        <p:txBody>
          <a:bodyPr wrap="square">
            <a:spAutoFit/>
          </a:bodyPr>
          <a:lstStyle/>
          <a:p>
            <a:pPr fontAlgn="base">
              <a:spcBef>
                <a:spcPct val="0"/>
              </a:spcBef>
              <a:spcAft>
                <a:spcPct val="0"/>
              </a:spcAft>
              <a:defRPr/>
            </a:pPr>
            <a:r>
              <a:rPr lang="zh-CN" altLang="en-US" sz="1600">
                <a:solidFill>
                  <a:schemeClr val="accent1"/>
                </a:solidFill>
                <a:latin typeface="方正兰亭黑_GBK"/>
                <a:ea typeface="方正兰亭黑_GBK"/>
              </a:rPr>
              <a:t>环境变量设置</a:t>
            </a:r>
            <a:endParaRPr lang="en-US" altLang="zh-CN" sz="1600">
              <a:solidFill>
                <a:schemeClr val="accent1"/>
              </a:solidFill>
              <a:latin typeface="方正兰亭黑_GBK"/>
              <a:ea typeface="方正兰亭黑_GBK"/>
            </a:endParaRPr>
          </a:p>
        </p:txBody>
      </p:sp>
      <p:cxnSp>
        <p:nvCxnSpPr>
          <p:cNvPr id="97" name="直接连接符 96"/>
          <p:cNvCxnSpPr/>
          <p:nvPr/>
        </p:nvCxnSpPr>
        <p:spPr>
          <a:xfrm>
            <a:off x="6364117" y="2511041"/>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8" name="组合 97"/>
          <p:cNvGrpSpPr/>
          <p:nvPr/>
        </p:nvGrpSpPr>
        <p:grpSpPr>
          <a:xfrm>
            <a:off x="1114201" y="4814922"/>
            <a:ext cx="686373" cy="686373"/>
            <a:chOff x="6357074" y="1008628"/>
            <a:chExt cx="1676757" cy="1676757"/>
          </a:xfrm>
        </p:grpSpPr>
        <p:sp>
          <p:nvSpPr>
            <p:cNvPr id="99" name="椭圆 98"/>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00" name="椭圆 99"/>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101" name="矩形 100"/>
          <p:cNvSpPr/>
          <p:nvPr/>
        </p:nvSpPr>
        <p:spPr>
          <a:xfrm>
            <a:off x="1809133" y="5201260"/>
            <a:ext cx="3741529" cy="1028423"/>
          </a:xfrm>
          <a:prstGeom prst="rect">
            <a:avLst/>
          </a:prstGeom>
        </p:spPr>
        <p:txBody>
          <a:bodyPr wrap="square">
            <a:spAutoFit/>
          </a:bodyPr>
          <a:lstStyle/>
          <a:p>
            <a:pPr>
              <a:lnSpc>
                <a:spcPct val="150000"/>
              </a:lnSpc>
            </a:pPr>
            <a:r>
              <a:rPr lang="en-US" altLang="zh-CN" sz="1400" dirty="0">
                <a:solidFill>
                  <a:schemeClr val="tx1">
                    <a:lumMod val="85000"/>
                    <a:lumOff val="15000"/>
                  </a:schemeClr>
                </a:solidFill>
              </a:rPr>
              <a:t>$ </a:t>
            </a:r>
            <a:r>
              <a:rPr lang="en-US" altLang="zh-CN" sz="1400" dirty="0" err="1">
                <a:solidFill>
                  <a:schemeClr val="tx1">
                    <a:lumMod val="85000"/>
                    <a:lumOff val="15000"/>
                  </a:schemeClr>
                </a:solidFill>
              </a:rPr>
              <a:t>ssh</a:t>
            </a:r>
            <a:r>
              <a:rPr lang="en-US" altLang="zh-CN" sz="1400" dirty="0">
                <a:solidFill>
                  <a:schemeClr val="tx1">
                    <a:lumMod val="85000"/>
                    <a:lumOff val="15000"/>
                  </a:schemeClr>
                </a:solidFill>
              </a:rPr>
              <a:t>-keygen -t </a:t>
            </a:r>
            <a:r>
              <a:rPr lang="en-US" altLang="zh-CN" sz="1400" dirty="0" err="1">
                <a:solidFill>
                  <a:schemeClr val="tx1">
                    <a:lumMod val="85000"/>
                    <a:lumOff val="15000"/>
                  </a:schemeClr>
                </a:solidFill>
              </a:rPr>
              <a:t>dsa</a:t>
            </a:r>
            <a:r>
              <a:rPr lang="en-US" altLang="zh-CN" sz="1400" dirty="0">
                <a:solidFill>
                  <a:schemeClr val="tx1">
                    <a:lumMod val="85000"/>
                    <a:lumOff val="15000"/>
                  </a:schemeClr>
                </a:solidFill>
              </a:rPr>
              <a:t> -P '' -f ~/.</a:t>
            </a:r>
            <a:r>
              <a:rPr lang="en-US" altLang="zh-CN" sz="1400" dirty="0" err="1">
                <a:solidFill>
                  <a:schemeClr val="tx1">
                    <a:lumMod val="85000"/>
                    <a:lumOff val="15000"/>
                  </a:schemeClr>
                </a:solidFill>
              </a:rPr>
              <a:t>ssh</a:t>
            </a:r>
            <a:r>
              <a:rPr lang="en-US" altLang="zh-CN" sz="1400" dirty="0">
                <a:solidFill>
                  <a:schemeClr val="tx1">
                    <a:lumMod val="85000"/>
                    <a:lumOff val="15000"/>
                  </a:schemeClr>
                </a:solidFill>
              </a:rPr>
              <a:t>/</a:t>
            </a:r>
            <a:r>
              <a:rPr lang="en-US" altLang="zh-CN" sz="1400" dirty="0" err="1">
                <a:solidFill>
                  <a:schemeClr val="tx1">
                    <a:lumMod val="85000"/>
                    <a:lumOff val="15000"/>
                  </a:schemeClr>
                </a:solidFill>
              </a:rPr>
              <a:t>id_dsa</a:t>
            </a:r>
            <a:endParaRPr lang="en-US" altLang="zh-CN" sz="1400" dirty="0">
              <a:solidFill>
                <a:schemeClr val="tx1">
                  <a:lumMod val="85000"/>
                  <a:lumOff val="15000"/>
                </a:schemeClr>
              </a:solidFill>
            </a:endParaRPr>
          </a:p>
          <a:p>
            <a:pPr>
              <a:lnSpc>
                <a:spcPct val="150000"/>
              </a:lnSpc>
            </a:pPr>
            <a:r>
              <a:rPr lang="en-US" altLang="zh-CN" sz="1400" dirty="0">
                <a:solidFill>
                  <a:schemeClr val="tx1">
                    <a:lumMod val="85000"/>
                    <a:lumOff val="15000"/>
                  </a:schemeClr>
                </a:solidFill>
              </a:rPr>
              <a:t>$ cat ~/.</a:t>
            </a:r>
            <a:r>
              <a:rPr lang="en-US" altLang="zh-CN" sz="1400" dirty="0" err="1">
                <a:solidFill>
                  <a:schemeClr val="tx1">
                    <a:lumMod val="85000"/>
                    <a:lumOff val="15000"/>
                  </a:schemeClr>
                </a:solidFill>
              </a:rPr>
              <a:t>ssh</a:t>
            </a:r>
            <a:r>
              <a:rPr lang="en-US" altLang="zh-CN" sz="1400" dirty="0">
                <a:solidFill>
                  <a:schemeClr val="tx1">
                    <a:lumMod val="85000"/>
                    <a:lumOff val="15000"/>
                  </a:schemeClr>
                </a:solidFill>
              </a:rPr>
              <a:t>/id_rsa.pub &gt;&gt; ~/.</a:t>
            </a:r>
            <a:r>
              <a:rPr lang="en-US" altLang="zh-CN" sz="1400" dirty="0" err="1">
                <a:solidFill>
                  <a:schemeClr val="tx1">
                    <a:lumMod val="85000"/>
                    <a:lumOff val="15000"/>
                  </a:schemeClr>
                </a:solidFill>
              </a:rPr>
              <a:t>ssh</a:t>
            </a:r>
            <a:r>
              <a:rPr lang="en-US" altLang="zh-CN" sz="1400" dirty="0">
                <a:solidFill>
                  <a:schemeClr val="tx1">
                    <a:lumMod val="85000"/>
                    <a:lumOff val="15000"/>
                  </a:schemeClr>
                </a:solidFill>
              </a:rPr>
              <a:t>/</a:t>
            </a:r>
            <a:r>
              <a:rPr lang="en-US" altLang="zh-CN" sz="1400" dirty="0" err="1">
                <a:solidFill>
                  <a:schemeClr val="tx1">
                    <a:lumMod val="85000"/>
                    <a:lumOff val="15000"/>
                  </a:schemeClr>
                </a:solidFill>
              </a:rPr>
              <a:t>authorized_keys</a:t>
            </a:r>
            <a:endParaRPr lang="en-US" altLang="zh-CN" sz="1400" dirty="0">
              <a:solidFill>
                <a:schemeClr val="tx1">
                  <a:lumMod val="85000"/>
                  <a:lumOff val="15000"/>
                </a:schemeClr>
              </a:solidFill>
            </a:endParaRPr>
          </a:p>
          <a:p>
            <a:pPr>
              <a:lnSpc>
                <a:spcPct val="150000"/>
              </a:lnSpc>
            </a:pPr>
            <a:r>
              <a:rPr lang="en-US" altLang="zh-CN" sz="1400" dirty="0">
                <a:solidFill>
                  <a:schemeClr val="tx1">
                    <a:lumMod val="85000"/>
                    <a:lumOff val="15000"/>
                  </a:schemeClr>
                </a:solidFill>
              </a:rPr>
              <a:t>$ </a:t>
            </a:r>
            <a:r>
              <a:rPr lang="en-US" altLang="zh-CN" sz="1400" dirty="0" err="1">
                <a:solidFill>
                  <a:schemeClr val="tx1">
                    <a:lumMod val="85000"/>
                    <a:lumOff val="15000"/>
                  </a:schemeClr>
                </a:solidFill>
              </a:rPr>
              <a:t>chmod</a:t>
            </a:r>
            <a:r>
              <a:rPr lang="en-US" altLang="zh-CN" sz="1400" dirty="0">
                <a:solidFill>
                  <a:schemeClr val="tx1">
                    <a:lumMod val="85000"/>
                    <a:lumOff val="15000"/>
                  </a:schemeClr>
                </a:solidFill>
              </a:rPr>
              <a:t> 0600 ~/.</a:t>
            </a:r>
            <a:r>
              <a:rPr lang="en-US" altLang="zh-CN" sz="1400" dirty="0" err="1">
                <a:solidFill>
                  <a:schemeClr val="tx1">
                    <a:lumMod val="85000"/>
                    <a:lumOff val="15000"/>
                  </a:schemeClr>
                </a:solidFill>
              </a:rPr>
              <a:t>ssh</a:t>
            </a:r>
            <a:r>
              <a:rPr lang="en-US" altLang="zh-CN" sz="1400" dirty="0">
                <a:solidFill>
                  <a:schemeClr val="tx1">
                    <a:lumMod val="85000"/>
                    <a:lumOff val="15000"/>
                  </a:schemeClr>
                </a:solidFill>
              </a:rPr>
              <a:t>/</a:t>
            </a:r>
            <a:r>
              <a:rPr lang="en-US" altLang="zh-CN" sz="1400" dirty="0" err="1">
                <a:solidFill>
                  <a:schemeClr val="tx1">
                    <a:lumMod val="85000"/>
                    <a:lumOff val="15000"/>
                  </a:schemeClr>
                </a:solidFill>
              </a:rPr>
              <a:t>authorized_keys</a:t>
            </a:r>
            <a:endParaRPr lang="en-US" altLang="zh-CN" sz="1400" dirty="0">
              <a:solidFill>
                <a:schemeClr val="tx1">
                  <a:lumMod val="85000"/>
                  <a:lumOff val="15000"/>
                </a:schemeClr>
              </a:solidFill>
            </a:endParaRPr>
          </a:p>
        </p:txBody>
      </p:sp>
      <p:sp>
        <p:nvSpPr>
          <p:cNvPr id="102" name="矩形 10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814767" y="4890497"/>
            <a:ext cx="2314737" cy="338554"/>
          </a:xfrm>
          <a:prstGeom prst="rect">
            <a:avLst/>
          </a:prstGeom>
        </p:spPr>
        <p:txBody>
          <a:bodyPr wrap="square">
            <a:spAutoFit/>
          </a:bodyPr>
          <a:lstStyle/>
          <a:p>
            <a:pPr fontAlgn="base">
              <a:spcBef>
                <a:spcPct val="0"/>
              </a:spcBef>
              <a:spcAft>
                <a:spcPct val="0"/>
              </a:spcAft>
              <a:defRPr/>
            </a:pPr>
            <a:r>
              <a:rPr lang="zh-CN" altLang="en-US" sz="1600">
                <a:solidFill>
                  <a:schemeClr val="accent1"/>
                </a:solidFill>
                <a:latin typeface="方正兰亭黑_GBK"/>
                <a:ea typeface="方正兰亭黑_GBK"/>
              </a:rPr>
              <a:t>免密钥登录</a:t>
            </a:r>
            <a:endParaRPr lang="en-US" altLang="zh-CN" sz="1600">
              <a:solidFill>
                <a:schemeClr val="accent1"/>
              </a:solidFill>
              <a:latin typeface="方正兰亭黑_GBK"/>
              <a:ea typeface="方正兰亭黑_GBK"/>
            </a:endParaRPr>
          </a:p>
        </p:txBody>
      </p:sp>
      <p:cxnSp>
        <p:nvCxnSpPr>
          <p:cNvPr id="103" name="直接连接符 102"/>
          <p:cNvCxnSpPr/>
          <p:nvPr/>
        </p:nvCxnSpPr>
        <p:spPr>
          <a:xfrm>
            <a:off x="1947281" y="5259829"/>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4" name="组合 103"/>
          <p:cNvGrpSpPr/>
          <p:nvPr/>
        </p:nvGrpSpPr>
        <p:grpSpPr>
          <a:xfrm>
            <a:off x="5503615" y="4757104"/>
            <a:ext cx="686373" cy="686373"/>
            <a:chOff x="6357074" y="1008628"/>
            <a:chExt cx="1676757" cy="1676757"/>
          </a:xfrm>
        </p:grpSpPr>
        <p:sp>
          <p:nvSpPr>
            <p:cNvPr id="105" name="椭圆 104"/>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06" name="椭圆 105"/>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107" name="矩形 106"/>
          <p:cNvSpPr/>
          <p:nvPr/>
        </p:nvSpPr>
        <p:spPr>
          <a:xfrm>
            <a:off x="6198546" y="5201260"/>
            <a:ext cx="4410269" cy="415498"/>
          </a:xfrm>
          <a:prstGeom prst="rect">
            <a:avLst/>
          </a:prstGeom>
        </p:spPr>
        <p:txBody>
          <a:bodyPr wrap="square">
            <a:spAutoFit/>
          </a:bodyPr>
          <a:lstStyle/>
          <a:p>
            <a:pPr>
              <a:lnSpc>
                <a:spcPct val="150000"/>
              </a:lnSpc>
            </a:pPr>
            <a:r>
              <a:rPr lang="en-US" altLang="zh-CN" sz="1400" dirty="0">
                <a:solidFill>
                  <a:schemeClr val="tx1">
                    <a:lumMod val="85000"/>
                    <a:lumOff val="15000"/>
                  </a:schemeClr>
                </a:solidFill>
              </a:rPr>
              <a:t>export JAVA_HOME=/</a:t>
            </a:r>
            <a:r>
              <a:rPr lang="en-US" altLang="zh-CN" sz="1400" dirty="0" err="1" smtClean="0">
                <a:solidFill>
                  <a:schemeClr val="tx1">
                    <a:lumMod val="85000"/>
                    <a:lumOff val="15000"/>
                  </a:schemeClr>
                </a:solidFill>
              </a:rPr>
              <a:t>usr</a:t>
            </a:r>
            <a:r>
              <a:rPr lang="en-US" altLang="zh-CN" sz="1400" dirty="0" smtClean="0">
                <a:solidFill>
                  <a:schemeClr val="tx1">
                    <a:lumMod val="85000"/>
                    <a:lumOff val="15000"/>
                  </a:schemeClr>
                </a:solidFill>
              </a:rPr>
              <a:t>/java/jdk1.7.0_80</a:t>
            </a:r>
            <a:endParaRPr lang="en-US" altLang="zh-CN" sz="1400" dirty="0">
              <a:solidFill>
                <a:schemeClr val="tx1">
                  <a:lumMod val="85000"/>
                  <a:lumOff val="15000"/>
                </a:schemeClr>
              </a:solidFill>
            </a:endParaRPr>
          </a:p>
        </p:txBody>
      </p:sp>
      <p:sp>
        <p:nvSpPr>
          <p:cNvPr id="108" name="矩形 10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6204181" y="4890497"/>
            <a:ext cx="2934563" cy="338554"/>
          </a:xfrm>
          <a:prstGeom prst="rect">
            <a:avLst/>
          </a:prstGeom>
        </p:spPr>
        <p:txBody>
          <a:bodyPr wrap="square">
            <a:spAutoFit/>
          </a:bodyPr>
          <a:lstStyle/>
          <a:p>
            <a:pPr fontAlgn="base">
              <a:spcBef>
                <a:spcPct val="0"/>
              </a:spcBef>
              <a:spcAft>
                <a:spcPct val="0"/>
              </a:spcAft>
              <a:defRPr/>
            </a:pPr>
            <a:r>
              <a:rPr lang="en-US" altLang="zh-CN" sz="1600" dirty="0">
                <a:solidFill>
                  <a:schemeClr val="accent1"/>
                </a:solidFill>
                <a:latin typeface="方正兰亭黑_GBK"/>
                <a:ea typeface="方正兰亭黑_GBK"/>
              </a:rPr>
              <a:t>hadoop-env.sh</a:t>
            </a:r>
            <a:r>
              <a:rPr lang="zh-CN" altLang="en-US" sz="1600" dirty="0">
                <a:solidFill>
                  <a:schemeClr val="accent1"/>
                </a:solidFill>
                <a:latin typeface="方正兰亭黑_GBK"/>
                <a:ea typeface="方正兰亭黑_GBK"/>
              </a:rPr>
              <a:t>配置文件</a:t>
            </a:r>
            <a:endParaRPr lang="en-US" altLang="zh-CN" sz="1600" dirty="0">
              <a:solidFill>
                <a:schemeClr val="accent1"/>
              </a:solidFill>
              <a:latin typeface="方正兰亭黑_GBK"/>
              <a:ea typeface="方正兰亭黑_GBK"/>
            </a:endParaRPr>
          </a:p>
        </p:txBody>
      </p:sp>
      <p:cxnSp>
        <p:nvCxnSpPr>
          <p:cNvPr id="109" name="直接连接符 108"/>
          <p:cNvCxnSpPr/>
          <p:nvPr/>
        </p:nvCxnSpPr>
        <p:spPr>
          <a:xfrm>
            <a:off x="6336695" y="5259829"/>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AutoShape 59"/>
          <p:cNvSpPr/>
          <p:nvPr/>
        </p:nvSpPr>
        <p:spPr bwMode="auto">
          <a:xfrm>
            <a:off x="1278734" y="5007168"/>
            <a:ext cx="303217" cy="301881"/>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grpSp>
        <p:nvGrpSpPr>
          <p:cNvPr id="50" name="Group 112"/>
          <p:cNvGrpSpPr/>
          <p:nvPr/>
        </p:nvGrpSpPr>
        <p:grpSpPr>
          <a:xfrm>
            <a:off x="5708816" y="4976217"/>
            <a:ext cx="302725" cy="283612"/>
            <a:chOff x="5368132" y="3540125"/>
            <a:chExt cx="465138" cy="435769"/>
          </a:xfrm>
          <a:solidFill>
            <a:schemeClr val="bg1"/>
          </a:solidFill>
        </p:grpSpPr>
        <p:sp>
          <p:nvSpPr>
            <p:cNvPr id="51"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sp>
          <p:nvSpPr>
            <p:cNvPr id="52"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grpSp>
      <p:sp>
        <p:nvSpPr>
          <p:cNvPr id="53" name="AutoShape 112"/>
          <p:cNvSpPr/>
          <p:nvPr/>
        </p:nvSpPr>
        <p:spPr bwMode="auto">
          <a:xfrm>
            <a:off x="5726938" y="2150592"/>
            <a:ext cx="303217" cy="301881"/>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grpSp>
        <p:nvGrpSpPr>
          <p:cNvPr id="54" name="组合 53"/>
          <p:cNvGrpSpPr/>
          <p:nvPr/>
        </p:nvGrpSpPr>
        <p:grpSpPr>
          <a:xfrm>
            <a:off x="1348524" y="2245854"/>
            <a:ext cx="302209" cy="302209"/>
            <a:chOff x="2473104" y="2145028"/>
            <a:chExt cx="359165" cy="359165"/>
          </a:xfrm>
          <a:solidFill>
            <a:schemeClr val="bg1"/>
          </a:solidFill>
        </p:grpSpPr>
        <p:sp>
          <p:nvSpPr>
            <p:cNvPr id="55"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sp>
          <p:nvSpPr>
            <p:cNvPr id="56"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grpSp>
      <p:pic>
        <p:nvPicPr>
          <p:cNvPr id="57" name="图片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5009" y="19974"/>
            <a:ext cx="3176634" cy="2326636"/>
          </a:xfrm>
          <a:prstGeom prst="rect">
            <a:avLst/>
          </a:prstGeom>
        </p:spPr>
      </p:pic>
      <p:sp>
        <p:nvSpPr>
          <p:cNvPr id="58" name="文本框 5"/>
          <p:cNvSpPr txBox="1">
            <a:spLocks noChangeArrowheads="1"/>
          </p:cNvSpPr>
          <p:nvPr/>
        </p:nvSpPr>
        <p:spPr bwMode="auto">
          <a:xfrm>
            <a:off x="1246015" y="244885"/>
            <a:ext cx="18293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135">
                <a:solidFill>
                  <a:schemeClr val="accent1"/>
                </a:solidFill>
                <a:latin typeface="方正兰亭黑_GBK"/>
                <a:ea typeface="方正兰亭黑_GBK"/>
              </a:rPr>
              <a:t>伪分布式搭建</a:t>
            </a:r>
            <a:endParaRPr lang="en-US" altLang="zh-CN" sz="2135">
              <a:solidFill>
                <a:schemeClr val="accent1"/>
              </a:solidFill>
              <a:latin typeface="方正兰亭黑_GBK"/>
              <a:ea typeface="方正兰亭黑_GBK"/>
            </a:endParaRPr>
          </a:p>
        </p:txBody>
      </p:sp>
      <p:sp>
        <p:nvSpPr>
          <p:cNvPr id="59" name="矩形 58"/>
          <p:cNvSpPr/>
          <p:nvPr/>
        </p:nvSpPr>
        <p:spPr>
          <a:xfrm>
            <a:off x="1246016" y="647953"/>
            <a:ext cx="5453993" cy="705258"/>
          </a:xfrm>
          <a:prstGeom prst="rect">
            <a:avLst/>
          </a:prstGeom>
        </p:spPr>
        <p:txBody>
          <a:bodyPr wrap="square">
            <a:spAutoFit/>
          </a:bodyPr>
          <a:lstStyle/>
          <a:p>
            <a:pPr>
              <a:lnSpc>
                <a:spcPct val="150000"/>
              </a:lnSpc>
            </a:pPr>
            <a:r>
              <a:rPr lang="zh-CN" altLang="en-US" sz="1400">
                <a:solidFill>
                  <a:schemeClr val="tx1">
                    <a:lumMod val="85000"/>
                    <a:lumOff val="15000"/>
                  </a:schemeClr>
                </a:solidFill>
              </a:rPr>
              <a:t>目标平台：</a:t>
            </a:r>
            <a:r>
              <a:rPr lang="en-US" altLang="zh-CN" sz="1400">
                <a:solidFill>
                  <a:schemeClr val="tx1">
                    <a:lumMod val="85000"/>
                    <a:lumOff val="15000"/>
                  </a:schemeClr>
                </a:solidFill>
              </a:rPr>
              <a:t>Cnetos6.8</a:t>
            </a:r>
          </a:p>
          <a:p>
            <a:pPr>
              <a:lnSpc>
                <a:spcPct val="150000"/>
              </a:lnSpc>
            </a:pPr>
            <a:r>
              <a:rPr lang="zh-CN" altLang="en-US" sz="1400">
                <a:solidFill>
                  <a:schemeClr val="tx1">
                    <a:lumMod val="85000"/>
                    <a:lumOff val="15000"/>
                  </a:schemeClr>
                </a:solidFill>
              </a:rPr>
              <a:t>要求：默认关闭防火墙，禁用</a:t>
            </a:r>
            <a:r>
              <a:rPr lang="en-US" altLang="zh-CN" sz="1400">
                <a:solidFill>
                  <a:schemeClr val="tx1">
                    <a:lumMod val="85000"/>
                    <a:lumOff val="15000"/>
                  </a:schemeClr>
                </a:solidFill>
              </a:rPr>
              <a:t>selinux</a:t>
            </a:r>
            <a:r>
              <a:rPr lang="zh-CN" altLang="en-US" sz="1400">
                <a:solidFill>
                  <a:schemeClr val="tx1">
                    <a:lumMod val="85000"/>
                    <a:lumOff val="15000"/>
                  </a:schemeClr>
                </a:solidFill>
              </a:rPr>
              <a:t>，网络正常，配置计算机名称</a:t>
            </a:r>
            <a:endParaRPr lang="en-US" altLang="zh-CN" sz="1400">
              <a:solidFill>
                <a:schemeClr val="tx1">
                  <a:lumMod val="85000"/>
                  <a:lumOff val="15000"/>
                </a:schemeClr>
              </a:solidFill>
            </a:endParaRPr>
          </a:p>
        </p:txBody>
      </p:sp>
      <p:cxnSp>
        <p:nvCxnSpPr>
          <p:cNvPr id="60" name="直接连接符 59"/>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46015" y="244885"/>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135">
                <a:solidFill>
                  <a:schemeClr val="accent1"/>
                </a:solidFill>
                <a:latin typeface="方正兰亭黑_GBK"/>
                <a:ea typeface="方正兰亭黑_GBK"/>
              </a:rPr>
              <a:t>任务分析</a:t>
            </a:r>
            <a:endParaRPr lang="en-US" altLang="zh-CN" sz="2135">
              <a:solidFill>
                <a:schemeClr val="accent1"/>
              </a:solidFill>
              <a:latin typeface="方正兰亭黑_GBK"/>
              <a:ea typeface="方正兰亭黑_GBK"/>
            </a:endParaRPr>
          </a:p>
        </p:txBody>
      </p:sp>
      <p:sp>
        <p:nvSpPr>
          <p:cNvPr id="11" name="矩形 10"/>
          <p:cNvSpPr/>
          <p:nvPr/>
        </p:nvSpPr>
        <p:spPr>
          <a:xfrm>
            <a:off x="1246016" y="647953"/>
            <a:ext cx="5453993" cy="422680"/>
          </a:xfrm>
          <a:prstGeom prst="rect">
            <a:avLst/>
          </a:prstGeom>
        </p:spPr>
        <p:txBody>
          <a:bodyPr wrap="square">
            <a:spAutoFit/>
          </a:bodyPr>
          <a:lstStyle/>
          <a:p>
            <a:pPr>
              <a:lnSpc>
                <a:spcPct val="150000"/>
              </a:lnSpc>
            </a:pPr>
            <a:r>
              <a:rPr lang="zh-CN" altLang="en-US" sz="1600"/>
              <a:t>每个小文件是有序的，文件之间无序</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7" name="内容占位符 6"/>
          <p:cNvGraphicFramePr>
            <a:graphicFrameLocks noChangeAspect="1"/>
          </p:cNvGraphicFramePr>
          <p:nvPr/>
        </p:nvGraphicFramePr>
        <p:xfrm>
          <a:off x="433353" y="1229091"/>
          <a:ext cx="11325293" cy="3106812"/>
        </p:xfrm>
        <a:graphic>
          <a:graphicData uri="http://schemas.openxmlformats.org/presentationml/2006/ole">
            <mc:AlternateContent xmlns:mc="http://schemas.openxmlformats.org/markup-compatibility/2006">
              <mc:Choice xmlns:v="urn:schemas-microsoft-com:vml" Requires="v">
                <p:oleObj spid="_x0000_s4383" r:id="rId4" imgW="6313170" imgH="1731645" progId="Visio.Drawing.11">
                  <p:embed/>
                </p:oleObj>
              </mc:Choice>
              <mc:Fallback>
                <p:oleObj r:id="rId4" imgW="6313170" imgH="1731645" progId="Visio.Drawing.11">
                  <p:embed/>
                  <p:pic>
                    <p:nvPicPr>
                      <p:cNvPr id="0" name="内容占位符 6"/>
                      <p:cNvPicPr/>
                      <p:nvPr/>
                    </p:nvPicPr>
                    <p:blipFill>
                      <a:blip r:embed="rId5"/>
                      <a:stretch>
                        <a:fillRect/>
                      </a:stretch>
                    </p:blipFill>
                    <p:spPr>
                      <a:xfrm>
                        <a:off x="433353" y="1229091"/>
                        <a:ext cx="11325293" cy="3106812"/>
                      </a:xfrm>
                      <a:prstGeom prst="rect">
                        <a:avLst/>
                      </a:prstGeom>
                    </p:spPr>
                  </p:pic>
                </p:oleObj>
              </mc:Fallback>
            </mc:AlternateContent>
          </a:graphicData>
        </a:graphic>
      </p:graphicFrame>
      <p:sp>
        <p:nvSpPr>
          <p:cNvPr id="12" name="文本框 11"/>
          <p:cNvSpPr txBox="1"/>
          <p:nvPr/>
        </p:nvSpPr>
        <p:spPr>
          <a:xfrm>
            <a:off x="3973012" y="4659899"/>
            <a:ext cx="8058150" cy="1938020"/>
          </a:xfrm>
          <a:prstGeom prst="rect">
            <a:avLst/>
          </a:prstGeom>
          <a:noFill/>
        </p:spPr>
        <p:txBody>
          <a:bodyPr wrap="square" rtlCol="0">
            <a:spAutoFit/>
          </a:bodyPr>
          <a:lstStyle/>
          <a:p>
            <a:r>
              <a:rPr lang="zh-CN" altLang="en-US" sz="2400"/>
              <a:t>读取</a:t>
            </a:r>
            <a:r>
              <a:rPr lang="en-US" altLang="zh-CN" sz="2400"/>
              <a:t>1T</a:t>
            </a:r>
            <a:r>
              <a:rPr lang="zh-CN" altLang="en-US" sz="2400"/>
              <a:t>文件耗时：</a:t>
            </a:r>
            <a:r>
              <a:rPr lang="en-US" altLang="zh-CN" sz="2400"/>
              <a:t>≈30</a:t>
            </a:r>
            <a:r>
              <a:rPr lang="zh-CN" altLang="en-US" sz="2400"/>
              <a:t>分钟</a:t>
            </a:r>
          </a:p>
          <a:p>
            <a:r>
              <a:rPr lang="zh-CN" altLang="en-US" sz="2400"/>
              <a:t>将小文件读取到内存比较，</a:t>
            </a:r>
            <a:r>
              <a:rPr lang="en-US" altLang="zh-CN" sz="2400"/>
              <a:t>≈30</a:t>
            </a:r>
            <a:r>
              <a:rPr lang="zh-CN" altLang="en-US" sz="2400"/>
              <a:t>分钟</a:t>
            </a:r>
          </a:p>
          <a:p>
            <a:r>
              <a:rPr lang="zh-CN" altLang="en-US" sz="2400"/>
              <a:t>最终</a:t>
            </a:r>
            <a:r>
              <a:rPr lang="en-US" altLang="zh-CN" sz="2400"/>
              <a:t>60</a:t>
            </a:r>
            <a:r>
              <a:rPr lang="zh-CN" altLang="en-US" sz="2400"/>
              <a:t>分钟找到重复的行</a:t>
            </a:r>
          </a:p>
          <a:p>
            <a:endParaRPr lang="zh-CN" altLang="en-US" sz="2400"/>
          </a:p>
          <a:p>
            <a:r>
              <a:rPr lang="zh-CN" altLang="en-US" sz="2400"/>
              <a:t>时间用在了</a:t>
            </a:r>
            <a:r>
              <a:rPr lang="en-US" altLang="zh-CN" sz="2400"/>
              <a:t>IO</a:t>
            </a:r>
            <a:r>
              <a:rPr lang="zh-CN" altLang="en-US" sz="2400"/>
              <a:t>上</a:t>
            </a: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a:off x="1153796" y="2053771"/>
            <a:ext cx="686373" cy="686373"/>
            <a:chOff x="6357074" y="1008628"/>
            <a:chExt cx="1676757" cy="1676757"/>
          </a:xfrm>
        </p:grpSpPr>
        <p:sp>
          <p:nvSpPr>
            <p:cNvPr id="75" name="椭圆 74"/>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76" name="椭圆 75"/>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77" name="矩形 76"/>
          <p:cNvSpPr/>
          <p:nvPr/>
        </p:nvSpPr>
        <p:spPr>
          <a:xfrm>
            <a:off x="1873298" y="2440109"/>
            <a:ext cx="2973003" cy="1674754"/>
          </a:xfrm>
          <a:prstGeom prst="rect">
            <a:avLst/>
          </a:prstGeom>
        </p:spPr>
        <p:txBody>
          <a:bodyPr wrap="square">
            <a:spAutoFit/>
          </a:bodyPr>
          <a:lstStyle/>
          <a:p>
            <a:pPr>
              <a:lnSpc>
                <a:spcPct val="150000"/>
              </a:lnSpc>
            </a:pPr>
            <a:r>
              <a:rPr lang="en-US" altLang="zh-CN" sz="1400" dirty="0" err="1">
                <a:solidFill>
                  <a:schemeClr val="tx1">
                    <a:lumMod val="85000"/>
                    <a:lumOff val="15000"/>
                  </a:schemeClr>
                </a:solidFill>
              </a:rPr>
              <a:t>etc</a:t>
            </a:r>
            <a:r>
              <a:rPr lang="en-US" altLang="zh-CN" sz="1400" dirty="0">
                <a:solidFill>
                  <a:schemeClr val="tx1">
                    <a:lumMod val="85000"/>
                    <a:lumOff val="15000"/>
                  </a:schemeClr>
                </a:solidFill>
              </a:rPr>
              <a:t>/hadoop/</a:t>
            </a:r>
            <a:r>
              <a:rPr lang="en-US" altLang="zh-CN" sz="1400" b="1" dirty="0">
                <a:solidFill>
                  <a:schemeClr val="tx1">
                    <a:lumMod val="85000"/>
                    <a:lumOff val="15000"/>
                  </a:schemeClr>
                </a:solidFill>
              </a:rPr>
              <a:t>core-site.xml</a:t>
            </a:r>
            <a:r>
              <a:rPr lang="en-US" altLang="zh-CN" sz="1400" dirty="0">
                <a:solidFill>
                  <a:schemeClr val="tx1">
                    <a:lumMod val="85000"/>
                    <a:lumOff val="15000"/>
                  </a:schemeClr>
                </a:solidFill>
              </a:rPr>
              <a:t>:</a:t>
            </a:r>
          </a:p>
          <a:p>
            <a:pPr>
              <a:lnSpc>
                <a:spcPct val="150000"/>
              </a:lnSpc>
            </a:pPr>
            <a:r>
              <a:rPr lang="en-US" altLang="zh-CN" sz="1400" dirty="0">
                <a:solidFill>
                  <a:schemeClr val="tx1">
                    <a:lumMod val="85000"/>
                    <a:lumOff val="15000"/>
                  </a:schemeClr>
                </a:solidFill>
              </a:rPr>
              <a:t>&lt;property&gt;</a:t>
            </a:r>
          </a:p>
          <a:p>
            <a:pPr>
              <a:lnSpc>
                <a:spcPct val="150000"/>
              </a:lnSpc>
            </a:pPr>
            <a:r>
              <a:rPr lang="en-US" altLang="zh-CN" sz="1400" dirty="0">
                <a:solidFill>
                  <a:schemeClr val="tx1">
                    <a:lumMod val="85000"/>
                    <a:lumOff val="15000"/>
                  </a:schemeClr>
                </a:solidFill>
              </a:rPr>
              <a:t>    &lt;name&gt;</a:t>
            </a:r>
            <a:r>
              <a:rPr lang="en-US" altLang="zh-CN" sz="1400" dirty="0" err="1">
                <a:solidFill>
                  <a:schemeClr val="tx1">
                    <a:lumMod val="85000"/>
                    <a:lumOff val="15000"/>
                  </a:schemeClr>
                </a:solidFill>
              </a:rPr>
              <a:t>fs.defaultFS</a:t>
            </a:r>
            <a:r>
              <a:rPr lang="en-US" altLang="zh-CN" sz="1400" dirty="0">
                <a:solidFill>
                  <a:schemeClr val="tx1">
                    <a:lumMod val="85000"/>
                    <a:lumOff val="15000"/>
                  </a:schemeClr>
                </a:solidFill>
              </a:rPr>
              <a:t>&lt;/name&gt;</a:t>
            </a:r>
          </a:p>
          <a:p>
            <a:pPr>
              <a:lnSpc>
                <a:spcPct val="150000"/>
              </a:lnSpc>
            </a:pPr>
            <a:r>
              <a:rPr lang="en-US" altLang="zh-CN" sz="1400" dirty="0">
                <a:solidFill>
                  <a:schemeClr val="tx1">
                    <a:lumMod val="85000"/>
                    <a:lumOff val="15000"/>
                  </a:schemeClr>
                </a:solidFill>
              </a:rPr>
              <a:t>    &lt;value&gt;hdfs://node1:9000&lt;/value&gt;</a:t>
            </a:r>
          </a:p>
          <a:p>
            <a:pPr>
              <a:lnSpc>
                <a:spcPct val="150000"/>
              </a:lnSpc>
            </a:pPr>
            <a:r>
              <a:rPr lang="en-US" altLang="zh-CN" sz="1400" dirty="0">
                <a:solidFill>
                  <a:schemeClr val="tx1">
                    <a:lumMod val="85000"/>
                    <a:lumOff val="15000"/>
                  </a:schemeClr>
                </a:solidFill>
              </a:rPr>
              <a:t>&lt;/property&gt;</a:t>
            </a:r>
          </a:p>
        </p:txBody>
      </p:sp>
      <p:sp>
        <p:nvSpPr>
          <p:cNvPr id="78" name="矩形 7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854362" y="2129346"/>
            <a:ext cx="3612652"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NameNode</a:t>
            </a:r>
            <a:r>
              <a:rPr lang="zh-CN" altLang="en-US" sz="1600">
                <a:solidFill>
                  <a:schemeClr val="accent1"/>
                </a:solidFill>
                <a:latin typeface="方正兰亭黑_GBK"/>
                <a:ea typeface="方正兰亭黑_GBK"/>
              </a:rPr>
              <a:t>配置</a:t>
            </a:r>
            <a:endParaRPr lang="en-US" altLang="zh-CN" sz="1600">
              <a:solidFill>
                <a:schemeClr val="accent1"/>
              </a:solidFill>
              <a:latin typeface="方正兰亭黑_GBK"/>
              <a:ea typeface="方正兰亭黑_GBK"/>
            </a:endParaRPr>
          </a:p>
        </p:txBody>
      </p:sp>
      <p:cxnSp>
        <p:nvCxnSpPr>
          <p:cNvPr id="79" name="直接连接符 78"/>
          <p:cNvCxnSpPr/>
          <p:nvPr/>
        </p:nvCxnSpPr>
        <p:spPr>
          <a:xfrm>
            <a:off x="1986875" y="2498677"/>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5531038" y="1962792"/>
            <a:ext cx="686373" cy="686373"/>
            <a:chOff x="6357074" y="1008628"/>
            <a:chExt cx="1676757" cy="1676757"/>
          </a:xfrm>
        </p:grpSpPr>
        <p:sp>
          <p:nvSpPr>
            <p:cNvPr id="93" name="椭圆 92"/>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94" name="椭圆 93"/>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95" name="矩形 94"/>
          <p:cNvSpPr/>
          <p:nvPr/>
        </p:nvSpPr>
        <p:spPr>
          <a:xfrm>
            <a:off x="6250540" y="2452473"/>
            <a:ext cx="5769825" cy="1674754"/>
          </a:xfrm>
          <a:prstGeom prst="rect">
            <a:avLst/>
          </a:prstGeom>
        </p:spPr>
        <p:txBody>
          <a:bodyPr wrap="square">
            <a:spAutoFit/>
          </a:bodyPr>
          <a:lstStyle/>
          <a:p>
            <a:pPr>
              <a:lnSpc>
                <a:spcPct val="150000"/>
              </a:lnSpc>
            </a:pPr>
            <a:r>
              <a:rPr lang="en-US" altLang="zh-CN" sz="1400" dirty="0" err="1">
                <a:solidFill>
                  <a:schemeClr val="tx1">
                    <a:lumMod val="85000"/>
                    <a:lumOff val="15000"/>
                  </a:schemeClr>
                </a:solidFill>
              </a:rPr>
              <a:t>etc</a:t>
            </a:r>
            <a:r>
              <a:rPr lang="en-US" altLang="zh-CN" sz="1400" dirty="0">
                <a:solidFill>
                  <a:schemeClr val="tx1">
                    <a:lumMod val="85000"/>
                    <a:lumOff val="15000"/>
                  </a:schemeClr>
                </a:solidFill>
              </a:rPr>
              <a:t>/hadoop/</a:t>
            </a:r>
            <a:r>
              <a:rPr lang="en-US" altLang="zh-CN" sz="1400" b="1" dirty="0">
                <a:solidFill>
                  <a:schemeClr val="tx1">
                    <a:lumMod val="85000"/>
                    <a:lumOff val="15000"/>
                  </a:schemeClr>
                </a:solidFill>
              </a:rPr>
              <a:t>core-site.xml</a:t>
            </a:r>
            <a:r>
              <a:rPr lang="en-US" altLang="zh-CN" sz="1400" dirty="0">
                <a:solidFill>
                  <a:schemeClr val="tx1">
                    <a:lumMod val="85000"/>
                    <a:lumOff val="15000"/>
                  </a:schemeClr>
                </a:solidFill>
              </a:rPr>
              <a:t>:</a:t>
            </a:r>
          </a:p>
          <a:p>
            <a:pPr>
              <a:lnSpc>
                <a:spcPct val="150000"/>
              </a:lnSpc>
            </a:pPr>
            <a:r>
              <a:rPr lang="en-US" altLang="zh-CN" sz="1400" dirty="0">
                <a:solidFill>
                  <a:schemeClr val="tx1">
                    <a:lumMod val="85000"/>
                    <a:lumOff val="15000"/>
                  </a:schemeClr>
                </a:solidFill>
              </a:rPr>
              <a:t>&lt;property&gt;</a:t>
            </a:r>
          </a:p>
          <a:p>
            <a:pPr>
              <a:lnSpc>
                <a:spcPct val="150000"/>
              </a:lnSpc>
            </a:pPr>
            <a:r>
              <a:rPr lang="en-US" altLang="zh-CN" sz="1400" dirty="0">
                <a:solidFill>
                  <a:schemeClr val="tx1">
                    <a:lumMod val="85000"/>
                    <a:lumOff val="15000"/>
                  </a:schemeClr>
                </a:solidFill>
              </a:rPr>
              <a:t>&lt;name&gt;</a:t>
            </a:r>
            <a:r>
              <a:rPr lang="en-US" altLang="zh-CN" sz="1400" dirty="0" err="1">
                <a:solidFill>
                  <a:schemeClr val="tx1">
                    <a:lumMod val="85000"/>
                    <a:lumOff val="15000"/>
                  </a:schemeClr>
                </a:solidFill>
              </a:rPr>
              <a:t>hadoop.tmp.dir</a:t>
            </a:r>
            <a:r>
              <a:rPr lang="en-US" altLang="zh-CN" sz="1400" dirty="0">
                <a:solidFill>
                  <a:schemeClr val="tx1">
                    <a:lumMod val="85000"/>
                    <a:lumOff val="15000"/>
                  </a:schemeClr>
                </a:solidFill>
              </a:rPr>
              <a:t>&lt;/name&gt;</a:t>
            </a:r>
          </a:p>
          <a:p>
            <a:pPr>
              <a:lnSpc>
                <a:spcPct val="150000"/>
              </a:lnSpc>
            </a:pPr>
            <a:r>
              <a:rPr lang="en-US" altLang="zh-CN" sz="1400" dirty="0">
                <a:solidFill>
                  <a:schemeClr val="tx1">
                    <a:lumMod val="85000"/>
                    <a:lumOff val="15000"/>
                  </a:schemeClr>
                </a:solidFill>
              </a:rPr>
              <a:t>&lt;value&gt;/var/</a:t>
            </a:r>
            <a:r>
              <a:rPr lang="en-US" altLang="zh-CN" sz="1400" dirty="0" err="1">
                <a:solidFill>
                  <a:schemeClr val="tx1">
                    <a:lumMod val="85000"/>
                    <a:lumOff val="15000"/>
                  </a:schemeClr>
                </a:solidFill>
              </a:rPr>
              <a:t>bjsxt</a:t>
            </a:r>
            <a:r>
              <a:rPr lang="en-US" altLang="zh-CN" sz="1400" dirty="0">
                <a:solidFill>
                  <a:schemeClr val="tx1">
                    <a:lumMod val="85000"/>
                    <a:lumOff val="15000"/>
                  </a:schemeClr>
                </a:solidFill>
              </a:rPr>
              <a:t>/hadoop/pseudo&lt;/value&gt;</a:t>
            </a:r>
          </a:p>
          <a:p>
            <a:pPr>
              <a:lnSpc>
                <a:spcPct val="150000"/>
              </a:lnSpc>
            </a:pPr>
            <a:r>
              <a:rPr lang="en-US" altLang="zh-CN" sz="1400" dirty="0">
                <a:solidFill>
                  <a:schemeClr val="tx1">
                    <a:lumMod val="85000"/>
                    <a:lumOff val="15000"/>
                  </a:schemeClr>
                </a:solidFill>
              </a:rPr>
              <a:t>&lt;/property&gt;</a:t>
            </a:r>
          </a:p>
        </p:txBody>
      </p:sp>
      <p:sp>
        <p:nvSpPr>
          <p:cNvPr id="96" name="矩形 95"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6231604" y="2141710"/>
            <a:ext cx="2314737"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hadoop.tmp.dir</a:t>
            </a:r>
          </a:p>
        </p:txBody>
      </p:sp>
      <p:cxnSp>
        <p:nvCxnSpPr>
          <p:cNvPr id="97" name="直接连接符 96"/>
          <p:cNvCxnSpPr/>
          <p:nvPr/>
        </p:nvCxnSpPr>
        <p:spPr>
          <a:xfrm>
            <a:off x="6364117" y="2511041"/>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8" name="组合 97"/>
          <p:cNvGrpSpPr/>
          <p:nvPr/>
        </p:nvGrpSpPr>
        <p:grpSpPr>
          <a:xfrm>
            <a:off x="1114201" y="4379912"/>
            <a:ext cx="686373" cy="686373"/>
            <a:chOff x="6357074" y="1008628"/>
            <a:chExt cx="1676757" cy="1676757"/>
          </a:xfrm>
        </p:grpSpPr>
        <p:sp>
          <p:nvSpPr>
            <p:cNvPr id="99" name="椭圆 98"/>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00" name="椭圆 99"/>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101" name="矩形 100"/>
          <p:cNvSpPr/>
          <p:nvPr/>
        </p:nvSpPr>
        <p:spPr>
          <a:xfrm>
            <a:off x="1809133" y="4766250"/>
            <a:ext cx="3741529" cy="1674754"/>
          </a:xfrm>
          <a:prstGeom prst="rect">
            <a:avLst/>
          </a:prstGeom>
        </p:spPr>
        <p:txBody>
          <a:bodyPr wrap="square">
            <a:spAutoFit/>
          </a:bodyPr>
          <a:lstStyle/>
          <a:p>
            <a:pPr>
              <a:lnSpc>
                <a:spcPct val="150000"/>
              </a:lnSpc>
            </a:pPr>
            <a:r>
              <a:rPr lang="en-US" altLang="zh-CN" sz="1400" dirty="0" err="1">
                <a:solidFill>
                  <a:schemeClr val="tx1">
                    <a:lumMod val="85000"/>
                    <a:lumOff val="15000"/>
                  </a:schemeClr>
                </a:solidFill>
              </a:rPr>
              <a:t>etc</a:t>
            </a:r>
            <a:r>
              <a:rPr lang="en-US" altLang="zh-CN" sz="1400" dirty="0">
                <a:solidFill>
                  <a:schemeClr val="tx1">
                    <a:lumMod val="85000"/>
                    <a:lumOff val="15000"/>
                  </a:schemeClr>
                </a:solidFill>
              </a:rPr>
              <a:t>/hadoop/hdfs-site.xml:</a:t>
            </a:r>
          </a:p>
          <a:p>
            <a:pPr>
              <a:lnSpc>
                <a:spcPct val="150000"/>
              </a:lnSpc>
            </a:pPr>
            <a:r>
              <a:rPr lang="en-US" altLang="zh-CN" sz="1400" dirty="0">
                <a:solidFill>
                  <a:schemeClr val="tx1">
                    <a:lumMod val="85000"/>
                    <a:lumOff val="15000"/>
                  </a:schemeClr>
                </a:solidFill>
              </a:rPr>
              <a:t>&lt;property&gt;</a:t>
            </a:r>
          </a:p>
          <a:p>
            <a:pPr>
              <a:lnSpc>
                <a:spcPct val="150000"/>
              </a:lnSpc>
            </a:pPr>
            <a:r>
              <a:rPr lang="en-US" altLang="zh-CN" sz="1400" dirty="0">
                <a:solidFill>
                  <a:schemeClr val="tx1">
                    <a:lumMod val="85000"/>
                    <a:lumOff val="15000"/>
                  </a:schemeClr>
                </a:solidFill>
              </a:rPr>
              <a:t>    &lt;name&gt;</a:t>
            </a:r>
            <a:r>
              <a:rPr lang="en-US" altLang="zh-CN" sz="1400" dirty="0" err="1">
                <a:solidFill>
                  <a:schemeClr val="tx1">
                    <a:lumMod val="85000"/>
                    <a:lumOff val="15000"/>
                  </a:schemeClr>
                </a:solidFill>
              </a:rPr>
              <a:t>dfs.replication</a:t>
            </a:r>
            <a:r>
              <a:rPr lang="en-US" altLang="zh-CN" sz="1400" dirty="0">
                <a:solidFill>
                  <a:schemeClr val="tx1">
                    <a:lumMod val="85000"/>
                    <a:lumOff val="15000"/>
                  </a:schemeClr>
                </a:solidFill>
              </a:rPr>
              <a:t>&lt;/name&gt;</a:t>
            </a:r>
          </a:p>
          <a:p>
            <a:pPr>
              <a:lnSpc>
                <a:spcPct val="150000"/>
              </a:lnSpc>
            </a:pPr>
            <a:r>
              <a:rPr lang="en-US" altLang="zh-CN" sz="1400" dirty="0">
                <a:solidFill>
                  <a:schemeClr val="tx1">
                    <a:lumMod val="85000"/>
                    <a:lumOff val="15000"/>
                  </a:schemeClr>
                </a:solidFill>
              </a:rPr>
              <a:t>    &lt;value&gt;1&lt;/value&gt;</a:t>
            </a:r>
          </a:p>
          <a:p>
            <a:pPr>
              <a:lnSpc>
                <a:spcPct val="150000"/>
              </a:lnSpc>
            </a:pPr>
            <a:r>
              <a:rPr lang="en-US" altLang="zh-CN" sz="1400" dirty="0">
                <a:solidFill>
                  <a:schemeClr val="tx1">
                    <a:lumMod val="85000"/>
                    <a:lumOff val="15000"/>
                  </a:schemeClr>
                </a:solidFill>
              </a:rPr>
              <a:t>&lt;/property&gt;</a:t>
            </a:r>
          </a:p>
        </p:txBody>
      </p:sp>
      <p:sp>
        <p:nvSpPr>
          <p:cNvPr id="102" name="矩形 10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814767" y="4455487"/>
            <a:ext cx="2314737" cy="338554"/>
          </a:xfrm>
          <a:prstGeom prst="rect">
            <a:avLst/>
          </a:prstGeom>
        </p:spPr>
        <p:txBody>
          <a:bodyPr wrap="square">
            <a:spAutoFit/>
          </a:bodyPr>
          <a:lstStyle/>
          <a:p>
            <a:pPr fontAlgn="base">
              <a:spcBef>
                <a:spcPct val="0"/>
              </a:spcBef>
              <a:spcAft>
                <a:spcPct val="0"/>
              </a:spcAft>
              <a:defRPr/>
            </a:pPr>
            <a:r>
              <a:rPr lang="zh-CN" altLang="en-US" sz="1600">
                <a:solidFill>
                  <a:schemeClr val="accent1"/>
                </a:solidFill>
                <a:latin typeface="方正兰亭黑_GBK"/>
                <a:ea typeface="方正兰亭黑_GBK"/>
              </a:rPr>
              <a:t>默认副本数配置</a:t>
            </a:r>
            <a:endParaRPr lang="en-US" altLang="zh-CN" sz="1600">
              <a:solidFill>
                <a:schemeClr val="accent1"/>
              </a:solidFill>
              <a:latin typeface="方正兰亭黑_GBK"/>
              <a:ea typeface="方正兰亭黑_GBK"/>
            </a:endParaRPr>
          </a:p>
        </p:txBody>
      </p:sp>
      <p:cxnSp>
        <p:nvCxnSpPr>
          <p:cNvPr id="103" name="直接连接符 102"/>
          <p:cNvCxnSpPr/>
          <p:nvPr/>
        </p:nvCxnSpPr>
        <p:spPr>
          <a:xfrm>
            <a:off x="1947281" y="4824819"/>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4" name="组合 103"/>
          <p:cNvGrpSpPr/>
          <p:nvPr/>
        </p:nvGrpSpPr>
        <p:grpSpPr>
          <a:xfrm>
            <a:off x="5503615" y="4322094"/>
            <a:ext cx="686373" cy="686373"/>
            <a:chOff x="6357074" y="1008628"/>
            <a:chExt cx="1676757" cy="1676757"/>
          </a:xfrm>
        </p:grpSpPr>
        <p:sp>
          <p:nvSpPr>
            <p:cNvPr id="105" name="椭圆 104"/>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06" name="椭圆 105"/>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107" name="矩形 106"/>
          <p:cNvSpPr/>
          <p:nvPr/>
        </p:nvSpPr>
        <p:spPr>
          <a:xfrm>
            <a:off x="6198546" y="4766250"/>
            <a:ext cx="4410269" cy="1708160"/>
          </a:xfrm>
          <a:prstGeom prst="rect">
            <a:avLst/>
          </a:prstGeom>
        </p:spPr>
        <p:txBody>
          <a:bodyPr wrap="square">
            <a:spAutoFit/>
          </a:bodyPr>
          <a:lstStyle/>
          <a:p>
            <a:pPr>
              <a:lnSpc>
                <a:spcPct val="150000"/>
              </a:lnSpc>
            </a:pPr>
            <a:r>
              <a:rPr lang="en-US" altLang="zh-CN" sz="1400" dirty="0" err="1">
                <a:solidFill>
                  <a:schemeClr val="tx1">
                    <a:lumMod val="85000"/>
                    <a:lumOff val="15000"/>
                  </a:schemeClr>
                </a:solidFill>
              </a:rPr>
              <a:t>etc</a:t>
            </a:r>
            <a:r>
              <a:rPr lang="en-US" altLang="zh-CN" sz="1400" dirty="0">
                <a:solidFill>
                  <a:schemeClr val="tx1">
                    <a:lumMod val="85000"/>
                    <a:lumOff val="15000"/>
                  </a:schemeClr>
                </a:solidFill>
              </a:rPr>
              <a:t>/hadoop/</a:t>
            </a:r>
            <a:r>
              <a:rPr lang="en-US" altLang="zh-CN" sz="1400" b="1" dirty="0">
                <a:solidFill>
                  <a:schemeClr val="tx1">
                    <a:lumMod val="85000"/>
                    <a:lumOff val="15000"/>
                  </a:schemeClr>
                </a:solidFill>
              </a:rPr>
              <a:t>hdfs-site.xml</a:t>
            </a:r>
            <a:r>
              <a:rPr lang="en-US" altLang="zh-CN" sz="1400" dirty="0">
                <a:solidFill>
                  <a:schemeClr val="tx1">
                    <a:lumMod val="85000"/>
                    <a:lumOff val="15000"/>
                  </a:schemeClr>
                </a:solidFill>
              </a:rPr>
              <a:t>:</a:t>
            </a:r>
          </a:p>
          <a:p>
            <a:pPr>
              <a:lnSpc>
                <a:spcPct val="150000"/>
              </a:lnSpc>
            </a:pPr>
            <a:r>
              <a:rPr lang="en-US" altLang="zh-CN" sz="1400" dirty="0">
                <a:solidFill>
                  <a:schemeClr val="tx1">
                    <a:lumMod val="85000"/>
                    <a:lumOff val="15000"/>
                  </a:schemeClr>
                </a:solidFill>
              </a:rPr>
              <a:t>&lt;property&gt;</a:t>
            </a:r>
          </a:p>
          <a:p>
            <a:pPr>
              <a:lnSpc>
                <a:spcPct val="150000"/>
              </a:lnSpc>
            </a:pPr>
            <a:r>
              <a:rPr lang="en-US" altLang="zh-CN" sz="1400" dirty="0">
                <a:solidFill>
                  <a:schemeClr val="tx1">
                    <a:lumMod val="85000"/>
                    <a:lumOff val="15000"/>
                  </a:schemeClr>
                </a:solidFill>
              </a:rPr>
              <a:t>&lt;name&gt;</a:t>
            </a:r>
            <a:r>
              <a:rPr lang="en-US" altLang="zh-CN" sz="1400" dirty="0" err="1">
                <a:solidFill>
                  <a:schemeClr val="tx1">
                    <a:lumMod val="85000"/>
                    <a:lumOff val="15000"/>
                  </a:schemeClr>
                </a:solidFill>
              </a:rPr>
              <a:t>dfs.namenode.secondary.http</a:t>
            </a:r>
            <a:r>
              <a:rPr lang="en-US" altLang="zh-CN" sz="1400" dirty="0">
                <a:solidFill>
                  <a:schemeClr val="tx1">
                    <a:lumMod val="85000"/>
                    <a:lumOff val="15000"/>
                  </a:schemeClr>
                </a:solidFill>
              </a:rPr>
              <a:t>-address&lt;/name&gt;</a:t>
            </a:r>
          </a:p>
          <a:p>
            <a:pPr>
              <a:lnSpc>
                <a:spcPct val="150000"/>
              </a:lnSpc>
            </a:pPr>
            <a:r>
              <a:rPr lang="en-US" altLang="zh-CN" sz="1400" dirty="0">
                <a:solidFill>
                  <a:schemeClr val="tx1">
                    <a:lumMod val="85000"/>
                    <a:lumOff val="15000"/>
                  </a:schemeClr>
                </a:solidFill>
              </a:rPr>
              <a:t>&lt;</a:t>
            </a:r>
            <a:r>
              <a:rPr lang="en-US" altLang="zh-CN" sz="1400" dirty="0" smtClean="0">
                <a:solidFill>
                  <a:schemeClr val="tx1">
                    <a:lumMod val="85000"/>
                    <a:lumOff val="15000"/>
                  </a:schemeClr>
                </a:solidFill>
              </a:rPr>
              <a:t>value&gt;node1:50090&lt;/</a:t>
            </a:r>
            <a:r>
              <a:rPr lang="en-US" altLang="zh-CN" sz="1400" dirty="0">
                <a:solidFill>
                  <a:schemeClr val="tx1">
                    <a:lumMod val="85000"/>
                    <a:lumOff val="15000"/>
                  </a:schemeClr>
                </a:solidFill>
              </a:rPr>
              <a:t>value&gt;</a:t>
            </a:r>
          </a:p>
          <a:p>
            <a:pPr>
              <a:lnSpc>
                <a:spcPct val="150000"/>
              </a:lnSpc>
            </a:pPr>
            <a:r>
              <a:rPr lang="en-US" altLang="zh-CN" sz="1400" dirty="0">
                <a:solidFill>
                  <a:schemeClr val="tx1">
                    <a:lumMod val="85000"/>
                    <a:lumOff val="15000"/>
                  </a:schemeClr>
                </a:solidFill>
              </a:rPr>
              <a:t>&lt;/property&gt;</a:t>
            </a:r>
          </a:p>
        </p:txBody>
      </p:sp>
      <p:sp>
        <p:nvSpPr>
          <p:cNvPr id="108" name="矩形 10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6204181" y="4455487"/>
            <a:ext cx="2934563"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SecondaryNameNode</a:t>
            </a:r>
            <a:r>
              <a:rPr lang="zh-CN" altLang="en-US" sz="1600">
                <a:solidFill>
                  <a:schemeClr val="accent1"/>
                </a:solidFill>
                <a:latin typeface="方正兰亭黑_GBK"/>
                <a:ea typeface="方正兰亭黑_GBK"/>
              </a:rPr>
              <a:t>配置</a:t>
            </a:r>
            <a:endParaRPr lang="en-US" altLang="zh-CN" sz="1600">
              <a:solidFill>
                <a:schemeClr val="accent1"/>
              </a:solidFill>
              <a:latin typeface="方正兰亭黑_GBK"/>
              <a:ea typeface="方正兰亭黑_GBK"/>
            </a:endParaRPr>
          </a:p>
        </p:txBody>
      </p:sp>
      <p:cxnSp>
        <p:nvCxnSpPr>
          <p:cNvPr id="109" name="直接连接符 108"/>
          <p:cNvCxnSpPr/>
          <p:nvPr/>
        </p:nvCxnSpPr>
        <p:spPr>
          <a:xfrm>
            <a:off x="6336695" y="4824819"/>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AutoShape 59"/>
          <p:cNvSpPr/>
          <p:nvPr/>
        </p:nvSpPr>
        <p:spPr bwMode="auto">
          <a:xfrm>
            <a:off x="1278734" y="4572158"/>
            <a:ext cx="303217" cy="301881"/>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grpSp>
        <p:nvGrpSpPr>
          <p:cNvPr id="50" name="Group 112"/>
          <p:cNvGrpSpPr/>
          <p:nvPr/>
        </p:nvGrpSpPr>
        <p:grpSpPr>
          <a:xfrm>
            <a:off x="5708816" y="4541207"/>
            <a:ext cx="302725" cy="283612"/>
            <a:chOff x="5368132" y="3540125"/>
            <a:chExt cx="465138" cy="435769"/>
          </a:xfrm>
          <a:solidFill>
            <a:schemeClr val="bg1"/>
          </a:solidFill>
        </p:grpSpPr>
        <p:sp>
          <p:nvSpPr>
            <p:cNvPr id="51"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sp>
          <p:nvSpPr>
            <p:cNvPr id="52"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grpSp>
      <p:sp>
        <p:nvSpPr>
          <p:cNvPr id="53" name="AutoShape 112"/>
          <p:cNvSpPr/>
          <p:nvPr/>
        </p:nvSpPr>
        <p:spPr bwMode="auto">
          <a:xfrm>
            <a:off x="5726938" y="2150592"/>
            <a:ext cx="303217" cy="301881"/>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grpSp>
        <p:nvGrpSpPr>
          <p:cNvPr id="54" name="组合 53"/>
          <p:cNvGrpSpPr/>
          <p:nvPr/>
        </p:nvGrpSpPr>
        <p:grpSpPr>
          <a:xfrm>
            <a:off x="1348524" y="2245854"/>
            <a:ext cx="302209" cy="302209"/>
            <a:chOff x="2473104" y="2145028"/>
            <a:chExt cx="359165" cy="359165"/>
          </a:xfrm>
          <a:solidFill>
            <a:schemeClr val="bg1"/>
          </a:solidFill>
        </p:grpSpPr>
        <p:sp>
          <p:nvSpPr>
            <p:cNvPr id="55"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sp>
          <p:nvSpPr>
            <p:cNvPr id="56"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grpSp>
      <p:pic>
        <p:nvPicPr>
          <p:cNvPr id="57" name="图片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5009" y="19974"/>
            <a:ext cx="3176634" cy="2326636"/>
          </a:xfrm>
          <a:prstGeom prst="rect">
            <a:avLst/>
          </a:prstGeom>
        </p:spPr>
      </p:pic>
      <p:sp>
        <p:nvSpPr>
          <p:cNvPr id="58" name="文本框 5"/>
          <p:cNvSpPr txBox="1">
            <a:spLocks noChangeArrowheads="1"/>
          </p:cNvSpPr>
          <p:nvPr/>
        </p:nvSpPr>
        <p:spPr bwMode="auto">
          <a:xfrm>
            <a:off x="1246015" y="244885"/>
            <a:ext cx="18293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135">
                <a:solidFill>
                  <a:schemeClr val="accent1"/>
                </a:solidFill>
                <a:latin typeface="方正兰亭黑_GBK"/>
                <a:ea typeface="方正兰亭黑_GBK"/>
              </a:rPr>
              <a:t>伪分布式搭建</a:t>
            </a:r>
            <a:endParaRPr lang="en-US" altLang="zh-CN" sz="2135">
              <a:solidFill>
                <a:schemeClr val="accent1"/>
              </a:solidFill>
              <a:latin typeface="方正兰亭黑_GBK"/>
              <a:ea typeface="方正兰亭黑_GBK"/>
            </a:endParaRPr>
          </a:p>
        </p:txBody>
      </p:sp>
      <p:sp>
        <p:nvSpPr>
          <p:cNvPr id="59" name="矩形 58"/>
          <p:cNvSpPr/>
          <p:nvPr/>
        </p:nvSpPr>
        <p:spPr>
          <a:xfrm>
            <a:off x="1246016" y="647953"/>
            <a:ext cx="5453993" cy="705258"/>
          </a:xfrm>
          <a:prstGeom prst="rect">
            <a:avLst/>
          </a:prstGeom>
        </p:spPr>
        <p:txBody>
          <a:bodyPr wrap="square">
            <a:spAutoFit/>
          </a:bodyPr>
          <a:lstStyle/>
          <a:p>
            <a:pPr>
              <a:lnSpc>
                <a:spcPct val="150000"/>
              </a:lnSpc>
            </a:pPr>
            <a:r>
              <a:rPr lang="zh-CN" altLang="en-US" sz="1400">
                <a:solidFill>
                  <a:schemeClr val="tx1">
                    <a:lumMod val="85000"/>
                    <a:lumOff val="15000"/>
                  </a:schemeClr>
                </a:solidFill>
              </a:rPr>
              <a:t>目标平台：</a:t>
            </a:r>
            <a:r>
              <a:rPr lang="en-US" altLang="zh-CN" sz="1400">
                <a:solidFill>
                  <a:schemeClr val="tx1">
                    <a:lumMod val="85000"/>
                    <a:lumOff val="15000"/>
                  </a:schemeClr>
                </a:solidFill>
              </a:rPr>
              <a:t>Cnetos6.8</a:t>
            </a:r>
          </a:p>
          <a:p>
            <a:pPr>
              <a:lnSpc>
                <a:spcPct val="150000"/>
              </a:lnSpc>
            </a:pPr>
            <a:r>
              <a:rPr lang="zh-CN" altLang="en-US" sz="1400">
                <a:solidFill>
                  <a:schemeClr val="tx1">
                    <a:lumMod val="85000"/>
                    <a:lumOff val="15000"/>
                  </a:schemeClr>
                </a:solidFill>
              </a:rPr>
              <a:t>要求：默认关闭防火墙，禁用</a:t>
            </a:r>
            <a:r>
              <a:rPr lang="en-US" altLang="zh-CN" sz="1400">
                <a:solidFill>
                  <a:schemeClr val="tx1">
                    <a:lumMod val="85000"/>
                    <a:lumOff val="15000"/>
                  </a:schemeClr>
                </a:solidFill>
              </a:rPr>
              <a:t>selinux</a:t>
            </a:r>
            <a:r>
              <a:rPr lang="zh-CN" altLang="en-US" sz="1400">
                <a:solidFill>
                  <a:schemeClr val="tx1">
                    <a:lumMod val="85000"/>
                    <a:lumOff val="15000"/>
                  </a:schemeClr>
                </a:solidFill>
              </a:rPr>
              <a:t>，网络正常，配置计算机名称</a:t>
            </a:r>
            <a:endParaRPr lang="en-US" altLang="zh-CN" sz="1400">
              <a:solidFill>
                <a:schemeClr val="tx1">
                  <a:lumMod val="85000"/>
                  <a:lumOff val="15000"/>
                </a:schemeClr>
              </a:solidFill>
            </a:endParaRPr>
          </a:p>
        </p:txBody>
      </p:sp>
      <p:cxnSp>
        <p:nvCxnSpPr>
          <p:cNvPr id="60" name="直接连接符 59"/>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a:off x="1153796" y="2950416"/>
            <a:ext cx="686373" cy="686373"/>
            <a:chOff x="6357074" y="1008628"/>
            <a:chExt cx="1676757" cy="1676757"/>
          </a:xfrm>
        </p:grpSpPr>
        <p:sp>
          <p:nvSpPr>
            <p:cNvPr id="75" name="椭圆 74"/>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76" name="椭圆 75"/>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77" name="矩形 76"/>
          <p:cNvSpPr/>
          <p:nvPr/>
        </p:nvSpPr>
        <p:spPr>
          <a:xfrm>
            <a:off x="1873298" y="3336754"/>
            <a:ext cx="2973003" cy="705258"/>
          </a:xfrm>
          <a:prstGeom prst="rect">
            <a:avLst/>
          </a:prstGeom>
        </p:spPr>
        <p:txBody>
          <a:bodyPr wrap="square">
            <a:spAutoFit/>
          </a:bodyPr>
          <a:lstStyle/>
          <a:p>
            <a:pPr>
              <a:lnSpc>
                <a:spcPct val="150000"/>
              </a:lnSpc>
            </a:pPr>
            <a:r>
              <a:rPr lang="en-US" altLang="zh-CN" sz="1400">
                <a:solidFill>
                  <a:schemeClr val="tx1">
                    <a:lumMod val="85000"/>
                    <a:lumOff val="15000"/>
                  </a:schemeClr>
                </a:solidFill>
              </a:rPr>
              <a:t>etc/hadoop/workers:</a:t>
            </a:r>
          </a:p>
          <a:p>
            <a:pPr>
              <a:lnSpc>
                <a:spcPct val="150000"/>
              </a:lnSpc>
            </a:pPr>
            <a:r>
              <a:rPr lang="en-US" altLang="zh-CN" sz="1400">
                <a:solidFill>
                  <a:schemeClr val="tx1">
                    <a:lumMod val="85000"/>
                    <a:lumOff val="15000"/>
                  </a:schemeClr>
                </a:solidFill>
              </a:rPr>
              <a:t>node1</a:t>
            </a:r>
          </a:p>
        </p:txBody>
      </p:sp>
      <p:sp>
        <p:nvSpPr>
          <p:cNvPr id="78" name="矩形 7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854362" y="3025991"/>
            <a:ext cx="3612652"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DataNode</a:t>
            </a:r>
            <a:r>
              <a:rPr lang="zh-CN" altLang="en-US" sz="1600">
                <a:solidFill>
                  <a:schemeClr val="accent1"/>
                </a:solidFill>
                <a:latin typeface="方正兰亭黑_GBK"/>
                <a:ea typeface="方正兰亭黑_GBK"/>
              </a:rPr>
              <a:t>配置</a:t>
            </a:r>
            <a:endParaRPr lang="en-US" altLang="zh-CN" sz="1600">
              <a:solidFill>
                <a:schemeClr val="accent1"/>
              </a:solidFill>
              <a:latin typeface="方正兰亭黑_GBK"/>
              <a:ea typeface="方正兰亭黑_GBK"/>
            </a:endParaRPr>
          </a:p>
        </p:txBody>
      </p:sp>
      <p:cxnSp>
        <p:nvCxnSpPr>
          <p:cNvPr id="79" name="直接连接符 78"/>
          <p:cNvCxnSpPr/>
          <p:nvPr/>
        </p:nvCxnSpPr>
        <p:spPr>
          <a:xfrm>
            <a:off x="1986875" y="3395322"/>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5531038" y="2859437"/>
            <a:ext cx="686373" cy="686373"/>
            <a:chOff x="6357074" y="1008628"/>
            <a:chExt cx="1676757" cy="1676757"/>
          </a:xfrm>
        </p:grpSpPr>
        <p:sp>
          <p:nvSpPr>
            <p:cNvPr id="93" name="椭圆 92"/>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94" name="椭圆 93"/>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95" name="矩形 94"/>
          <p:cNvSpPr/>
          <p:nvPr/>
        </p:nvSpPr>
        <p:spPr>
          <a:xfrm>
            <a:off x="6250540" y="3349118"/>
            <a:ext cx="2214469" cy="371768"/>
          </a:xfrm>
          <a:prstGeom prst="rect">
            <a:avLst/>
          </a:prstGeom>
        </p:spPr>
        <p:txBody>
          <a:bodyPr wrap="square">
            <a:spAutoFit/>
          </a:bodyPr>
          <a:lstStyle/>
          <a:p>
            <a:pPr>
              <a:lnSpc>
                <a:spcPct val="150000"/>
              </a:lnSpc>
            </a:pPr>
            <a:r>
              <a:rPr lang="en-US" altLang="zh-CN"/>
              <a:t>hdfs namenode -format</a:t>
            </a:r>
          </a:p>
        </p:txBody>
      </p:sp>
      <p:sp>
        <p:nvSpPr>
          <p:cNvPr id="96" name="矩形 95"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6231604" y="3038355"/>
            <a:ext cx="2314737" cy="338554"/>
          </a:xfrm>
          <a:prstGeom prst="rect">
            <a:avLst/>
          </a:prstGeom>
        </p:spPr>
        <p:txBody>
          <a:bodyPr wrap="square">
            <a:spAutoFit/>
          </a:bodyPr>
          <a:lstStyle/>
          <a:p>
            <a:pPr fontAlgn="base">
              <a:spcBef>
                <a:spcPct val="0"/>
              </a:spcBef>
              <a:spcAft>
                <a:spcPct val="0"/>
              </a:spcAft>
              <a:defRPr/>
            </a:pPr>
            <a:r>
              <a:rPr lang="zh-CN" altLang="en-US" sz="1600">
                <a:solidFill>
                  <a:schemeClr val="accent1"/>
                </a:solidFill>
                <a:latin typeface="方正兰亭黑_GBK"/>
                <a:ea typeface="方正兰亭黑_GBK"/>
              </a:rPr>
              <a:t>格式化</a:t>
            </a:r>
            <a:endParaRPr lang="en-US" altLang="zh-CN" sz="1600">
              <a:solidFill>
                <a:schemeClr val="accent1"/>
              </a:solidFill>
              <a:latin typeface="方正兰亭黑_GBK"/>
              <a:ea typeface="方正兰亭黑_GBK"/>
            </a:endParaRPr>
          </a:p>
        </p:txBody>
      </p:sp>
      <p:cxnSp>
        <p:nvCxnSpPr>
          <p:cNvPr id="97" name="直接连接符 96"/>
          <p:cNvCxnSpPr/>
          <p:nvPr/>
        </p:nvCxnSpPr>
        <p:spPr>
          <a:xfrm>
            <a:off x="6364117" y="3407686"/>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8" name="组合 97"/>
          <p:cNvGrpSpPr/>
          <p:nvPr/>
        </p:nvGrpSpPr>
        <p:grpSpPr>
          <a:xfrm>
            <a:off x="1114201" y="4264507"/>
            <a:ext cx="686373" cy="686373"/>
            <a:chOff x="6357074" y="1008628"/>
            <a:chExt cx="1676757" cy="1676757"/>
          </a:xfrm>
        </p:grpSpPr>
        <p:sp>
          <p:nvSpPr>
            <p:cNvPr id="99" name="椭圆 98"/>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00" name="椭圆 99"/>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101" name="矩形 100"/>
          <p:cNvSpPr/>
          <p:nvPr/>
        </p:nvSpPr>
        <p:spPr>
          <a:xfrm>
            <a:off x="1809133" y="4650845"/>
            <a:ext cx="3741529" cy="382092"/>
          </a:xfrm>
          <a:prstGeom prst="rect">
            <a:avLst/>
          </a:prstGeom>
        </p:spPr>
        <p:txBody>
          <a:bodyPr wrap="square">
            <a:spAutoFit/>
          </a:bodyPr>
          <a:lstStyle/>
          <a:p>
            <a:pPr>
              <a:lnSpc>
                <a:spcPct val="150000"/>
              </a:lnSpc>
            </a:pPr>
            <a:r>
              <a:rPr lang="en-US" altLang="zh-CN" sz="1400">
                <a:solidFill>
                  <a:schemeClr val="tx1">
                    <a:lumMod val="85000"/>
                    <a:lumOff val="15000"/>
                  </a:schemeClr>
                </a:solidFill>
              </a:rPr>
              <a:t>start-dfs.sh</a:t>
            </a:r>
          </a:p>
        </p:txBody>
      </p:sp>
      <p:sp>
        <p:nvSpPr>
          <p:cNvPr id="102" name="矩形 10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814767" y="4340082"/>
            <a:ext cx="2314737" cy="338554"/>
          </a:xfrm>
          <a:prstGeom prst="rect">
            <a:avLst/>
          </a:prstGeom>
        </p:spPr>
        <p:txBody>
          <a:bodyPr wrap="square">
            <a:spAutoFit/>
          </a:bodyPr>
          <a:lstStyle/>
          <a:p>
            <a:pPr fontAlgn="base">
              <a:spcBef>
                <a:spcPct val="0"/>
              </a:spcBef>
              <a:spcAft>
                <a:spcPct val="0"/>
              </a:spcAft>
              <a:defRPr/>
            </a:pPr>
            <a:r>
              <a:rPr lang="zh-CN" altLang="en-US" sz="1600">
                <a:solidFill>
                  <a:schemeClr val="accent1"/>
                </a:solidFill>
                <a:latin typeface="方正兰亭黑_GBK"/>
                <a:ea typeface="方正兰亭黑_GBK"/>
              </a:rPr>
              <a:t>启动</a:t>
            </a:r>
            <a:endParaRPr lang="en-US" altLang="zh-CN" sz="1600">
              <a:solidFill>
                <a:schemeClr val="accent1"/>
              </a:solidFill>
              <a:latin typeface="方正兰亭黑_GBK"/>
              <a:ea typeface="方正兰亭黑_GBK"/>
            </a:endParaRPr>
          </a:p>
        </p:txBody>
      </p:sp>
      <p:cxnSp>
        <p:nvCxnSpPr>
          <p:cNvPr id="103" name="直接连接符 102"/>
          <p:cNvCxnSpPr/>
          <p:nvPr/>
        </p:nvCxnSpPr>
        <p:spPr>
          <a:xfrm>
            <a:off x="1947281" y="4709414"/>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4" name="组合 103"/>
          <p:cNvGrpSpPr/>
          <p:nvPr/>
        </p:nvGrpSpPr>
        <p:grpSpPr>
          <a:xfrm>
            <a:off x="5503615" y="4206689"/>
            <a:ext cx="686373" cy="686373"/>
            <a:chOff x="6357074" y="1008628"/>
            <a:chExt cx="1676757" cy="1676757"/>
          </a:xfrm>
        </p:grpSpPr>
        <p:sp>
          <p:nvSpPr>
            <p:cNvPr id="105" name="椭圆 104"/>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06" name="椭圆 105"/>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107" name="矩形 106"/>
          <p:cNvSpPr/>
          <p:nvPr/>
        </p:nvSpPr>
        <p:spPr>
          <a:xfrm>
            <a:off x="6198546" y="4650845"/>
            <a:ext cx="4410269" cy="382092"/>
          </a:xfrm>
          <a:prstGeom prst="rect">
            <a:avLst/>
          </a:prstGeom>
        </p:spPr>
        <p:txBody>
          <a:bodyPr wrap="square">
            <a:spAutoFit/>
          </a:bodyPr>
          <a:lstStyle/>
          <a:p>
            <a:pPr>
              <a:lnSpc>
                <a:spcPct val="150000"/>
              </a:lnSpc>
            </a:pPr>
            <a:r>
              <a:rPr lang="en-US" altLang="zh-CN" sz="1400">
                <a:solidFill>
                  <a:schemeClr val="tx1">
                    <a:lumMod val="85000"/>
                    <a:lumOff val="15000"/>
                  </a:schemeClr>
                </a:solidFill>
              </a:rPr>
              <a:t>jps</a:t>
            </a:r>
          </a:p>
        </p:txBody>
      </p:sp>
      <p:sp>
        <p:nvSpPr>
          <p:cNvPr id="108" name="矩形 10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6204181" y="4340082"/>
            <a:ext cx="2934563" cy="338554"/>
          </a:xfrm>
          <a:prstGeom prst="rect">
            <a:avLst/>
          </a:prstGeom>
        </p:spPr>
        <p:txBody>
          <a:bodyPr wrap="square">
            <a:spAutoFit/>
          </a:bodyPr>
          <a:lstStyle/>
          <a:p>
            <a:pPr fontAlgn="base">
              <a:spcBef>
                <a:spcPct val="0"/>
              </a:spcBef>
              <a:spcAft>
                <a:spcPct val="0"/>
              </a:spcAft>
              <a:defRPr/>
            </a:pPr>
            <a:r>
              <a:rPr lang="zh-CN" altLang="en-US" sz="1600">
                <a:solidFill>
                  <a:schemeClr val="accent1"/>
                </a:solidFill>
                <a:latin typeface="方正兰亭黑_GBK"/>
                <a:ea typeface="方正兰亭黑_GBK"/>
              </a:rPr>
              <a:t>查看进程</a:t>
            </a:r>
            <a:endParaRPr lang="en-US" altLang="zh-CN" sz="1600">
              <a:solidFill>
                <a:schemeClr val="accent1"/>
              </a:solidFill>
              <a:latin typeface="方正兰亭黑_GBK"/>
              <a:ea typeface="方正兰亭黑_GBK"/>
            </a:endParaRPr>
          </a:p>
        </p:txBody>
      </p:sp>
      <p:cxnSp>
        <p:nvCxnSpPr>
          <p:cNvPr id="109" name="直接连接符 108"/>
          <p:cNvCxnSpPr/>
          <p:nvPr/>
        </p:nvCxnSpPr>
        <p:spPr>
          <a:xfrm>
            <a:off x="6336695" y="4709414"/>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9" name="AutoShape 59"/>
          <p:cNvSpPr/>
          <p:nvPr/>
        </p:nvSpPr>
        <p:spPr bwMode="auto">
          <a:xfrm>
            <a:off x="1278734" y="4456753"/>
            <a:ext cx="303217" cy="301881"/>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grpSp>
        <p:nvGrpSpPr>
          <p:cNvPr id="50" name="Group 112"/>
          <p:cNvGrpSpPr/>
          <p:nvPr/>
        </p:nvGrpSpPr>
        <p:grpSpPr>
          <a:xfrm>
            <a:off x="5708816" y="4425802"/>
            <a:ext cx="302725" cy="283612"/>
            <a:chOff x="5368132" y="3540125"/>
            <a:chExt cx="465138" cy="435769"/>
          </a:xfrm>
          <a:solidFill>
            <a:schemeClr val="bg1"/>
          </a:solidFill>
        </p:grpSpPr>
        <p:sp>
          <p:nvSpPr>
            <p:cNvPr id="51"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sp>
          <p:nvSpPr>
            <p:cNvPr id="52"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grpSp>
      <p:sp>
        <p:nvSpPr>
          <p:cNvPr id="53" name="AutoShape 112"/>
          <p:cNvSpPr/>
          <p:nvPr/>
        </p:nvSpPr>
        <p:spPr bwMode="auto">
          <a:xfrm>
            <a:off x="5726938" y="3047237"/>
            <a:ext cx="303217" cy="301881"/>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grpSp>
        <p:nvGrpSpPr>
          <p:cNvPr id="54" name="组合 53"/>
          <p:cNvGrpSpPr/>
          <p:nvPr/>
        </p:nvGrpSpPr>
        <p:grpSpPr>
          <a:xfrm>
            <a:off x="1348524" y="3142499"/>
            <a:ext cx="302209" cy="302209"/>
            <a:chOff x="2473104" y="2145028"/>
            <a:chExt cx="359165" cy="359165"/>
          </a:xfrm>
          <a:solidFill>
            <a:schemeClr val="bg1"/>
          </a:solidFill>
        </p:grpSpPr>
        <p:sp>
          <p:nvSpPr>
            <p:cNvPr id="55"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sp>
          <p:nvSpPr>
            <p:cNvPr id="56"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grpSp>
      <p:pic>
        <p:nvPicPr>
          <p:cNvPr id="57" name="图片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5009" y="19974"/>
            <a:ext cx="3176634" cy="2326636"/>
          </a:xfrm>
          <a:prstGeom prst="rect">
            <a:avLst/>
          </a:prstGeom>
        </p:spPr>
      </p:pic>
      <p:sp>
        <p:nvSpPr>
          <p:cNvPr id="58" name="文本框 5"/>
          <p:cNvSpPr txBox="1">
            <a:spLocks noChangeArrowheads="1"/>
          </p:cNvSpPr>
          <p:nvPr/>
        </p:nvSpPr>
        <p:spPr bwMode="auto">
          <a:xfrm>
            <a:off x="1246015" y="244885"/>
            <a:ext cx="18293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135">
                <a:solidFill>
                  <a:schemeClr val="accent1"/>
                </a:solidFill>
                <a:latin typeface="方正兰亭黑_GBK"/>
                <a:ea typeface="方正兰亭黑_GBK"/>
              </a:rPr>
              <a:t>伪分布式搭建</a:t>
            </a:r>
            <a:endParaRPr lang="en-US" altLang="zh-CN" sz="2135">
              <a:solidFill>
                <a:schemeClr val="accent1"/>
              </a:solidFill>
              <a:latin typeface="方正兰亭黑_GBK"/>
              <a:ea typeface="方正兰亭黑_GBK"/>
            </a:endParaRPr>
          </a:p>
        </p:txBody>
      </p:sp>
      <p:sp>
        <p:nvSpPr>
          <p:cNvPr id="59" name="矩形 58"/>
          <p:cNvSpPr/>
          <p:nvPr/>
        </p:nvSpPr>
        <p:spPr>
          <a:xfrm>
            <a:off x="1246016" y="647953"/>
            <a:ext cx="5453993" cy="705258"/>
          </a:xfrm>
          <a:prstGeom prst="rect">
            <a:avLst/>
          </a:prstGeom>
        </p:spPr>
        <p:txBody>
          <a:bodyPr wrap="square">
            <a:spAutoFit/>
          </a:bodyPr>
          <a:lstStyle/>
          <a:p>
            <a:pPr>
              <a:lnSpc>
                <a:spcPct val="150000"/>
              </a:lnSpc>
            </a:pPr>
            <a:r>
              <a:rPr lang="zh-CN" altLang="en-US" sz="1400">
                <a:solidFill>
                  <a:schemeClr val="tx1">
                    <a:lumMod val="85000"/>
                    <a:lumOff val="15000"/>
                  </a:schemeClr>
                </a:solidFill>
              </a:rPr>
              <a:t>目标平台：</a:t>
            </a:r>
            <a:r>
              <a:rPr lang="en-US" altLang="zh-CN" sz="1400">
                <a:solidFill>
                  <a:schemeClr val="tx1">
                    <a:lumMod val="85000"/>
                    <a:lumOff val="15000"/>
                  </a:schemeClr>
                </a:solidFill>
              </a:rPr>
              <a:t>Cnetos6.8</a:t>
            </a:r>
          </a:p>
          <a:p>
            <a:pPr>
              <a:lnSpc>
                <a:spcPct val="150000"/>
              </a:lnSpc>
            </a:pPr>
            <a:r>
              <a:rPr lang="zh-CN" altLang="en-US" sz="1400">
                <a:solidFill>
                  <a:schemeClr val="tx1">
                    <a:lumMod val="85000"/>
                    <a:lumOff val="15000"/>
                  </a:schemeClr>
                </a:solidFill>
              </a:rPr>
              <a:t>要求：默认关闭防火墙，禁用</a:t>
            </a:r>
            <a:r>
              <a:rPr lang="en-US" altLang="zh-CN" sz="1400">
                <a:solidFill>
                  <a:schemeClr val="tx1">
                    <a:lumMod val="85000"/>
                    <a:lumOff val="15000"/>
                  </a:schemeClr>
                </a:solidFill>
              </a:rPr>
              <a:t>selinux</a:t>
            </a:r>
            <a:r>
              <a:rPr lang="zh-CN" altLang="en-US" sz="1400">
                <a:solidFill>
                  <a:schemeClr val="tx1">
                    <a:lumMod val="85000"/>
                    <a:lumOff val="15000"/>
                  </a:schemeClr>
                </a:solidFill>
              </a:rPr>
              <a:t>，网络正常，配置计算机名称</a:t>
            </a:r>
            <a:endParaRPr lang="en-US" altLang="zh-CN" sz="1400">
              <a:solidFill>
                <a:schemeClr val="tx1">
                  <a:lumMod val="85000"/>
                  <a:lumOff val="15000"/>
                </a:schemeClr>
              </a:solidFill>
            </a:endParaRPr>
          </a:p>
        </p:txBody>
      </p:sp>
      <p:cxnSp>
        <p:nvCxnSpPr>
          <p:cNvPr id="60" name="直接连接符 59"/>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4" name="组合 73"/>
          <p:cNvGrpSpPr/>
          <p:nvPr/>
        </p:nvGrpSpPr>
        <p:grpSpPr>
          <a:xfrm>
            <a:off x="1153796" y="2053771"/>
            <a:ext cx="686373" cy="686373"/>
            <a:chOff x="6357074" y="1008628"/>
            <a:chExt cx="1676757" cy="1676757"/>
          </a:xfrm>
        </p:grpSpPr>
        <p:sp>
          <p:nvSpPr>
            <p:cNvPr id="75" name="椭圆 74"/>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76" name="椭圆 75"/>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77" name="矩形 76"/>
          <p:cNvSpPr/>
          <p:nvPr/>
        </p:nvSpPr>
        <p:spPr>
          <a:xfrm>
            <a:off x="1873298" y="2440109"/>
            <a:ext cx="2973003" cy="464871"/>
          </a:xfrm>
          <a:prstGeom prst="rect">
            <a:avLst/>
          </a:prstGeom>
        </p:spPr>
        <p:txBody>
          <a:bodyPr wrap="square">
            <a:spAutoFit/>
          </a:bodyPr>
          <a:lstStyle/>
          <a:p>
            <a:pPr>
              <a:lnSpc>
                <a:spcPct val="150000"/>
              </a:lnSpc>
            </a:pPr>
            <a:r>
              <a:rPr lang="en-US" altLang="zh-CN" sz="1800" dirty="0">
                <a:solidFill>
                  <a:schemeClr val="tx1">
                    <a:lumMod val="85000"/>
                    <a:lumOff val="15000"/>
                  </a:schemeClr>
                </a:solidFill>
              </a:rPr>
              <a:t>http</a:t>
            </a:r>
            <a:r>
              <a:rPr lang="en-US" altLang="zh-CN" sz="1800">
                <a:solidFill>
                  <a:schemeClr val="tx1">
                    <a:lumMod val="85000"/>
                    <a:lumOff val="15000"/>
                  </a:schemeClr>
                </a:solidFill>
              </a:rPr>
              <a:t>://</a:t>
            </a:r>
            <a:r>
              <a:rPr lang="en-US" altLang="zh-CN" sz="1800" smtClean="0">
                <a:solidFill>
                  <a:schemeClr val="tx1">
                    <a:lumMod val="85000"/>
                    <a:lumOff val="15000"/>
                  </a:schemeClr>
                </a:solidFill>
              </a:rPr>
              <a:t>node1:</a:t>
            </a:r>
            <a:r>
              <a:rPr lang="en-US" altLang="zh-CN" sz="1800" b="1" smtClean="0">
                <a:solidFill>
                  <a:schemeClr val="tx1">
                    <a:lumMod val="85000"/>
                    <a:lumOff val="15000"/>
                  </a:schemeClr>
                </a:solidFill>
              </a:rPr>
              <a:t>50070</a:t>
            </a:r>
            <a:endParaRPr lang="en-US" altLang="zh-CN" sz="1800" b="1" dirty="0">
              <a:solidFill>
                <a:schemeClr val="tx1">
                  <a:lumMod val="85000"/>
                  <a:lumOff val="15000"/>
                </a:schemeClr>
              </a:solidFill>
            </a:endParaRPr>
          </a:p>
        </p:txBody>
      </p:sp>
      <p:sp>
        <p:nvSpPr>
          <p:cNvPr id="78" name="矩形 7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1854362" y="2129346"/>
            <a:ext cx="3612652"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NameNode</a:t>
            </a:r>
            <a:r>
              <a:rPr lang="zh-CN" altLang="en-US" sz="1600">
                <a:solidFill>
                  <a:schemeClr val="accent1"/>
                </a:solidFill>
                <a:latin typeface="方正兰亭黑_GBK"/>
                <a:ea typeface="方正兰亭黑_GBK"/>
              </a:rPr>
              <a:t>的</a:t>
            </a:r>
            <a:r>
              <a:rPr lang="en-US" altLang="zh-CN" sz="1600">
                <a:solidFill>
                  <a:schemeClr val="accent1"/>
                </a:solidFill>
                <a:latin typeface="方正兰亭黑_GBK"/>
                <a:ea typeface="方正兰亭黑_GBK"/>
              </a:rPr>
              <a:t>web</a:t>
            </a:r>
            <a:r>
              <a:rPr lang="zh-CN" altLang="en-US" sz="1600">
                <a:solidFill>
                  <a:schemeClr val="accent1"/>
                </a:solidFill>
                <a:latin typeface="方正兰亭黑_GBK"/>
                <a:ea typeface="方正兰亭黑_GBK"/>
              </a:rPr>
              <a:t>界面</a:t>
            </a:r>
            <a:endParaRPr lang="en-US" altLang="zh-CN" sz="1600">
              <a:solidFill>
                <a:schemeClr val="accent1"/>
              </a:solidFill>
              <a:latin typeface="方正兰亭黑_GBK"/>
              <a:ea typeface="方正兰亭黑_GBK"/>
            </a:endParaRPr>
          </a:p>
        </p:txBody>
      </p:sp>
      <p:cxnSp>
        <p:nvCxnSpPr>
          <p:cNvPr id="79" name="直接连接符 78"/>
          <p:cNvCxnSpPr/>
          <p:nvPr/>
        </p:nvCxnSpPr>
        <p:spPr>
          <a:xfrm>
            <a:off x="1986875" y="2498677"/>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92" name="组合 91"/>
          <p:cNvGrpSpPr/>
          <p:nvPr/>
        </p:nvGrpSpPr>
        <p:grpSpPr>
          <a:xfrm>
            <a:off x="5531038" y="1962792"/>
            <a:ext cx="686373" cy="686373"/>
            <a:chOff x="6357074" y="1008628"/>
            <a:chExt cx="1676757" cy="1676757"/>
          </a:xfrm>
        </p:grpSpPr>
        <p:sp>
          <p:nvSpPr>
            <p:cNvPr id="93" name="椭圆 92"/>
            <p:cNvSpPr/>
            <p:nvPr/>
          </p:nvSpPr>
          <p:spPr>
            <a:xfrm>
              <a:off x="6357074" y="1008628"/>
              <a:ext cx="1676757" cy="1676757"/>
            </a:xfrm>
            <a:prstGeom prst="ellipse">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94" name="椭圆 93"/>
            <p:cNvSpPr/>
            <p:nvPr/>
          </p:nvSpPr>
          <p:spPr>
            <a:xfrm>
              <a:off x="6552150" y="1193250"/>
              <a:ext cx="1307513" cy="1307513"/>
            </a:xfrm>
            <a:prstGeom prst="ellipse">
              <a:avLst/>
            </a:prstGeom>
            <a:gradFill>
              <a:gsLst>
                <a:gs pos="100000">
                  <a:schemeClr val="accent1">
                    <a:lumMod val="75000"/>
                  </a:schemeClr>
                </a:gs>
                <a:gs pos="0">
                  <a:srgbClr val="27506E"/>
                </a:gs>
              </a:gsLst>
              <a:path path="circle">
                <a:fillToRect l="50000" t="50000" r="50000" b="50000"/>
              </a:path>
            </a:gradFill>
            <a:ln>
              <a:noFill/>
            </a:ln>
            <a:effectLst>
              <a:outerShdw blurRad="1397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
        <p:nvSpPr>
          <p:cNvPr id="95" name="矩形 94"/>
          <p:cNvSpPr/>
          <p:nvPr/>
        </p:nvSpPr>
        <p:spPr>
          <a:xfrm>
            <a:off x="6250540" y="2452473"/>
            <a:ext cx="5769825" cy="464871"/>
          </a:xfrm>
          <a:prstGeom prst="rect">
            <a:avLst/>
          </a:prstGeom>
        </p:spPr>
        <p:txBody>
          <a:bodyPr wrap="square">
            <a:spAutoFit/>
          </a:bodyPr>
          <a:lstStyle/>
          <a:p>
            <a:pPr>
              <a:lnSpc>
                <a:spcPct val="150000"/>
              </a:lnSpc>
            </a:pPr>
            <a:r>
              <a:rPr lang="en-US" altLang="zh-CN" sz="1800">
                <a:solidFill>
                  <a:schemeClr val="tx1">
                    <a:lumMod val="85000"/>
                    <a:lumOff val="15000"/>
                  </a:schemeClr>
                </a:solidFill>
              </a:rPr>
              <a:t>http://node1:</a:t>
            </a:r>
            <a:r>
              <a:rPr lang="en-US" altLang="zh-CN" sz="1800" b="1">
                <a:solidFill>
                  <a:schemeClr val="tx1">
                    <a:lumMod val="85000"/>
                    <a:lumOff val="15000"/>
                  </a:schemeClr>
                </a:solidFill>
              </a:rPr>
              <a:t>9864</a:t>
            </a:r>
          </a:p>
        </p:txBody>
      </p:sp>
      <p:sp>
        <p:nvSpPr>
          <p:cNvPr id="96" name="矩形 95"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p:nvPr/>
        </p:nvSpPr>
        <p:spPr>
          <a:xfrm>
            <a:off x="6231604" y="2141710"/>
            <a:ext cx="2314737" cy="338554"/>
          </a:xfrm>
          <a:prstGeom prst="rect">
            <a:avLst/>
          </a:prstGeom>
        </p:spPr>
        <p:txBody>
          <a:bodyPr wrap="square">
            <a:spAutoFit/>
          </a:bodyPr>
          <a:lstStyle/>
          <a:p>
            <a:pPr fontAlgn="base">
              <a:spcBef>
                <a:spcPct val="0"/>
              </a:spcBef>
              <a:spcAft>
                <a:spcPct val="0"/>
              </a:spcAft>
              <a:defRPr/>
            </a:pPr>
            <a:r>
              <a:rPr lang="en-US" altLang="zh-CN" sz="1600">
                <a:solidFill>
                  <a:schemeClr val="accent1"/>
                </a:solidFill>
                <a:latin typeface="方正兰亭黑_GBK"/>
                <a:ea typeface="方正兰亭黑_GBK"/>
              </a:rPr>
              <a:t>DataNode</a:t>
            </a:r>
            <a:r>
              <a:rPr lang="zh-CN" altLang="en-US" sz="1600">
                <a:solidFill>
                  <a:schemeClr val="accent1"/>
                </a:solidFill>
                <a:latin typeface="方正兰亭黑_GBK"/>
                <a:ea typeface="方正兰亭黑_GBK"/>
              </a:rPr>
              <a:t>的</a:t>
            </a:r>
            <a:r>
              <a:rPr lang="en-US" altLang="zh-CN" sz="1600">
                <a:solidFill>
                  <a:schemeClr val="accent1"/>
                </a:solidFill>
                <a:latin typeface="方正兰亭黑_GBK"/>
                <a:ea typeface="方正兰亭黑_GBK"/>
              </a:rPr>
              <a:t>web</a:t>
            </a:r>
            <a:r>
              <a:rPr lang="zh-CN" altLang="en-US" sz="1600">
                <a:solidFill>
                  <a:schemeClr val="accent1"/>
                </a:solidFill>
                <a:latin typeface="方正兰亭黑_GBK"/>
                <a:ea typeface="方正兰亭黑_GBK"/>
              </a:rPr>
              <a:t>界面</a:t>
            </a:r>
            <a:endParaRPr lang="en-US" altLang="zh-CN" sz="1600">
              <a:solidFill>
                <a:schemeClr val="accent1"/>
              </a:solidFill>
              <a:latin typeface="方正兰亭黑_GBK"/>
              <a:ea typeface="方正兰亭黑_GBK"/>
            </a:endParaRPr>
          </a:p>
        </p:txBody>
      </p:sp>
      <p:cxnSp>
        <p:nvCxnSpPr>
          <p:cNvPr id="97" name="直接连接符 96"/>
          <p:cNvCxnSpPr/>
          <p:nvPr/>
        </p:nvCxnSpPr>
        <p:spPr>
          <a:xfrm>
            <a:off x="6364117" y="2511041"/>
            <a:ext cx="312448"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3" name="AutoShape 112"/>
          <p:cNvSpPr/>
          <p:nvPr/>
        </p:nvSpPr>
        <p:spPr bwMode="auto">
          <a:xfrm>
            <a:off x="5726938" y="2150592"/>
            <a:ext cx="303217" cy="301881"/>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bg1"/>
          </a:solid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grpSp>
        <p:nvGrpSpPr>
          <p:cNvPr id="54" name="组合 53"/>
          <p:cNvGrpSpPr/>
          <p:nvPr/>
        </p:nvGrpSpPr>
        <p:grpSpPr>
          <a:xfrm>
            <a:off x="1348524" y="2245854"/>
            <a:ext cx="302209" cy="302209"/>
            <a:chOff x="2473104" y="2145028"/>
            <a:chExt cx="359165" cy="359165"/>
          </a:xfrm>
          <a:solidFill>
            <a:schemeClr val="bg1"/>
          </a:solidFill>
        </p:grpSpPr>
        <p:sp>
          <p:nvSpPr>
            <p:cNvPr id="55"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sp>
          <p:nvSpPr>
            <p:cNvPr id="56"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25400" tIns="25400" rIns="25400" bIns="25400" anchor="ctr"/>
            <a:lstStyle/>
            <a:p>
              <a:pPr algn="ctr" defTabSz="304800" fontAlgn="base" hangingPunct="0">
                <a:spcBef>
                  <a:spcPct val="0"/>
                </a:spcBef>
                <a:spcAft>
                  <a:spcPct val="0"/>
                </a:spcAft>
                <a:defRPr/>
              </a:pPr>
              <a:endParaRPr lang="en-US" sz="2000" kern="0">
                <a:solidFill>
                  <a:srgbClr val="FFFFFF"/>
                </a:solidFill>
                <a:effectLst>
                  <a:outerShdw blurRad="38100" dist="38100" dir="2700000" algn="tl">
                    <a:srgbClr val="000000"/>
                  </a:outerShdw>
                </a:effectLst>
                <a:latin typeface="Gill Sans" charset="0"/>
                <a:sym typeface="Gill Sans" charset="0"/>
              </a:endParaRPr>
            </a:p>
          </p:txBody>
        </p:sp>
      </p:grpSp>
      <p:pic>
        <p:nvPicPr>
          <p:cNvPr id="57" name="图片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65009" y="19974"/>
            <a:ext cx="3176634" cy="2326636"/>
          </a:xfrm>
          <a:prstGeom prst="rect">
            <a:avLst/>
          </a:prstGeom>
        </p:spPr>
      </p:pic>
      <p:sp>
        <p:nvSpPr>
          <p:cNvPr id="58" name="文本框 5"/>
          <p:cNvSpPr txBox="1">
            <a:spLocks noChangeArrowheads="1"/>
          </p:cNvSpPr>
          <p:nvPr/>
        </p:nvSpPr>
        <p:spPr bwMode="auto">
          <a:xfrm>
            <a:off x="1246015" y="244885"/>
            <a:ext cx="1829347"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135">
                <a:solidFill>
                  <a:schemeClr val="accent1"/>
                </a:solidFill>
                <a:latin typeface="方正兰亭黑_GBK"/>
                <a:ea typeface="方正兰亭黑_GBK"/>
              </a:rPr>
              <a:t>伪分布式搭建</a:t>
            </a:r>
            <a:endParaRPr lang="en-US" altLang="zh-CN" sz="2135">
              <a:solidFill>
                <a:schemeClr val="accent1"/>
              </a:solidFill>
              <a:latin typeface="方正兰亭黑_GBK"/>
              <a:ea typeface="方正兰亭黑_GBK"/>
            </a:endParaRPr>
          </a:p>
        </p:txBody>
      </p:sp>
      <p:sp>
        <p:nvSpPr>
          <p:cNvPr id="59" name="矩形 58"/>
          <p:cNvSpPr/>
          <p:nvPr/>
        </p:nvSpPr>
        <p:spPr>
          <a:xfrm>
            <a:off x="1246016" y="647953"/>
            <a:ext cx="5453993" cy="705258"/>
          </a:xfrm>
          <a:prstGeom prst="rect">
            <a:avLst/>
          </a:prstGeom>
        </p:spPr>
        <p:txBody>
          <a:bodyPr wrap="square">
            <a:spAutoFit/>
          </a:bodyPr>
          <a:lstStyle/>
          <a:p>
            <a:pPr>
              <a:lnSpc>
                <a:spcPct val="150000"/>
              </a:lnSpc>
            </a:pPr>
            <a:r>
              <a:rPr lang="zh-CN" altLang="en-US" sz="1400">
                <a:solidFill>
                  <a:schemeClr val="tx1">
                    <a:lumMod val="85000"/>
                    <a:lumOff val="15000"/>
                  </a:schemeClr>
                </a:solidFill>
              </a:rPr>
              <a:t>目标平台：</a:t>
            </a:r>
            <a:r>
              <a:rPr lang="en-US" altLang="zh-CN" sz="1400">
                <a:solidFill>
                  <a:schemeClr val="tx1">
                    <a:lumMod val="85000"/>
                    <a:lumOff val="15000"/>
                  </a:schemeClr>
                </a:solidFill>
              </a:rPr>
              <a:t>Cnetos6.8</a:t>
            </a:r>
          </a:p>
          <a:p>
            <a:pPr>
              <a:lnSpc>
                <a:spcPct val="150000"/>
              </a:lnSpc>
            </a:pPr>
            <a:r>
              <a:rPr lang="zh-CN" altLang="en-US" sz="1400">
                <a:solidFill>
                  <a:schemeClr val="tx1">
                    <a:lumMod val="85000"/>
                    <a:lumOff val="15000"/>
                  </a:schemeClr>
                </a:solidFill>
              </a:rPr>
              <a:t>要求：默认关闭防火墙，禁用</a:t>
            </a:r>
            <a:r>
              <a:rPr lang="en-US" altLang="zh-CN" sz="1400">
                <a:solidFill>
                  <a:schemeClr val="tx1">
                    <a:lumMod val="85000"/>
                    <a:lumOff val="15000"/>
                  </a:schemeClr>
                </a:solidFill>
              </a:rPr>
              <a:t>selinux</a:t>
            </a:r>
            <a:r>
              <a:rPr lang="zh-CN" altLang="en-US" sz="1400">
                <a:solidFill>
                  <a:schemeClr val="tx1">
                    <a:lumMod val="85000"/>
                    <a:lumOff val="15000"/>
                  </a:schemeClr>
                </a:solidFill>
              </a:rPr>
              <a:t>，网络正常，配置计算机名称</a:t>
            </a:r>
            <a:endParaRPr lang="en-US" altLang="zh-CN" sz="1400">
              <a:solidFill>
                <a:schemeClr val="tx1">
                  <a:lumMod val="85000"/>
                  <a:lumOff val="15000"/>
                </a:schemeClr>
              </a:solidFill>
            </a:endParaRPr>
          </a:p>
        </p:txBody>
      </p:sp>
      <p:cxnSp>
        <p:nvCxnSpPr>
          <p:cNvPr id="60" name="直接连接符 59"/>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4"/>
          <a:stretch>
            <a:fillRect/>
          </a:stretch>
        </p:blipFill>
        <p:spPr>
          <a:xfrm>
            <a:off x="1949843" y="2987160"/>
            <a:ext cx="4046337" cy="2443351"/>
          </a:xfrm>
          <a:prstGeom prst="rect">
            <a:avLst/>
          </a:prstGeom>
        </p:spPr>
      </p:pic>
      <p:pic>
        <p:nvPicPr>
          <p:cNvPr id="4" name="图片 3"/>
          <p:cNvPicPr>
            <a:picLocks noChangeAspect="1"/>
          </p:cNvPicPr>
          <p:nvPr/>
        </p:nvPicPr>
        <p:blipFill>
          <a:blip r:embed="rId5"/>
          <a:stretch>
            <a:fillRect/>
          </a:stretch>
        </p:blipFill>
        <p:spPr>
          <a:xfrm>
            <a:off x="6364117" y="2987160"/>
            <a:ext cx="3747549" cy="2466612"/>
          </a:xfrm>
          <a:prstGeom prst="rect">
            <a:avLst/>
          </a:prstGeom>
        </p:spPr>
      </p:pic>
      <p:sp>
        <p:nvSpPr>
          <p:cNvPr id="2" name="文本框 1"/>
          <p:cNvSpPr txBox="1"/>
          <p:nvPr/>
        </p:nvSpPr>
        <p:spPr>
          <a:xfrm>
            <a:off x="1377051" y="5924062"/>
            <a:ext cx="8595495" cy="507831"/>
          </a:xfrm>
          <a:prstGeom prst="rect">
            <a:avLst/>
          </a:prstGeom>
          <a:noFill/>
        </p:spPr>
        <p:txBody>
          <a:bodyPr wrap="none" rtlCol="0">
            <a:spAutoFit/>
          </a:bodyPr>
          <a:lstStyle/>
          <a:p>
            <a:r>
              <a:rPr lang="zh-CN" altLang="en-US"/>
              <a:t>直接运行自带的</a:t>
            </a:r>
            <a:r>
              <a:rPr lang="en-US" altLang="zh-CN"/>
              <a:t>wordcount</a:t>
            </a:r>
            <a:r>
              <a:rPr lang="zh-CN" altLang="en-US"/>
              <a:t>，会报错，因为虚拟内存占用超标，此时可以设置</a:t>
            </a:r>
            <a:r>
              <a:rPr lang="en-US" altLang="zh-CN"/>
              <a:t>yarn.nodemanager.vmem-pmem-ratio</a:t>
            </a:r>
          </a:p>
          <a:p>
            <a:r>
              <a:rPr lang="zh-CN" altLang="en-US"/>
              <a:t>的值由</a:t>
            </a:r>
            <a:r>
              <a:rPr lang="en-US" altLang="zh-CN"/>
              <a:t>2.1</a:t>
            </a:r>
            <a:r>
              <a:rPr lang="zh-CN" altLang="en-US"/>
              <a:t>增加到</a:t>
            </a:r>
            <a:r>
              <a:rPr lang="en-US" altLang="zh-CN"/>
              <a:t>3</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56492" y="1891087"/>
            <a:ext cx="10730523" cy="2246769"/>
          </a:xfrm>
          <a:prstGeom prst="rect">
            <a:avLst/>
          </a:prstGeom>
        </p:spPr>
        <p:txBody>
          <a:bodyPr wrap="square">
            <a:spAutoFit/>
          </a:bodyPr>
          <a:lstStyle/>
          <a:p>
            <a:r>
              <a:rPr lang="zh-CN" altLang="en-US" sz="2800"/>
              <a:t>Container [pid=5458,containerID=container_1547111945699_0001_01_000004] is running 225511936B </a:t>
            </a:r>
            <a:r>
              <a:rPr lang="zh-CN" altLang="en-US" sz="2800">
                <a:solidFill>
                  <a:srgbClr val="FF0000"/>
                </a:solidFill>
              </a:rPr>
              <a:t>beyond the 'VIRTUAL' memory limit</a:t>
            </a:r>
            <a:r>
              <a:rPr lang="zh-CN" altLang="en-US" sz="2800"/>
              <a:t>. Current usage: 61.0 MB of 1 GB physical memory used; </a:t>
            </a:r>
            <a:r>
              <a:rPr lang="zh-CN" altLang="en-US" sz="2800">
                <a:solidFill>
                  <a:srgbClr val="FF0000"/>
                </a:solidFill>
              </a:rPr>
              <a:t>2.3 GB of 2.1 GB virtual memory used</a:t>
            </a:r>
            <a:r>
              <a:rPr lang="zh-CN" altLang="en-US" sz="2800"/>
              <a:t>. Killing container.</a:t>
            </a:r>
          </a:p>
        </p:txBody>
      </p:sp>
    </p:spTree>
  </p:cSld>
  <p:clrMapOvr>
    <a:masterClrMapping/>
  </p:clrMapOvr>
  <mc:AlternateContent xmlns:mc="http://schemas.openxmlformats.org/markup-compatibility/2006" xmlns:p14="http://schemas.microsoft.com/office/powerpoint/2010/main">
    <mc:Choice Requires="p14">
      <p:transition spd="slow" p14:dur="1400" advTm="2000">
        <p14:doors dir="vert"/>
      </p:transition>
    </mc:Choice>
    <mc:Fallback xmlns="">
      <p:transition spd="slow" advTm="2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5"/>
          <p:cNvSpPr txBox="1">
            <a:spLocks noChangeArrowheads="1"/>
          </p:cNvSpPr>
          <p:nvPr/>
        </p:nvSpPr>
        <p:spPr bwMode="auto">
          <a:xfrm>
            <a:off x="1246015" y="244885"/>
            <a:ext cx="1281120" cy="420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方正宋刻本秀楷简体" panose="02000000000000000000" pitchFamily="2" charset="-122"/>
              </a:defRPr>
            </a:lvl1pPr>
            <a:lvl2pPr marL="742950" indent="-285750">
              <a:defRPr sz="1300">
                <a:solidFill>
                  <a:schemeClr val="tx1"/>
                </a:solidFill>
                <a:latin typeface="Calibri" panose="020F0502020204030204" pitchFamily="34" charset="0"/>
                <a:ea typeface="方正宋刻本秀楷简体" panose="02000000000000000000" pitchFamily="2" charset="-122"/>
              </a:defRPr>
            </a:lvl2pPr>
            <a:lvl3pPr marL="1143000" indent="-228600">
              <a:defRPr sz="1300">
                <a:solidFill>
                  <a:schemeClr val="tx1"/>
                </a:solidFill>
                <a:latin typeface="Calibri" panose="020F0502020204030204" pitchFamily="34" charset="0"/>
                <a:ea typeface="方正宋刻本秀楷简体" panose="02000000000000000000" pitchFamily="2" charset="-122"/>
              </a:defRPr>
            </a:lvl3pPr>
            <a:lvl4pPr marL="1600200" indent="-228600">
              <a:defRPr sz="1300">
                <a:solidFill>
                  <a:schemeClr val="tx1"/>
                </a:solidFill>
                <a:latin typeface="Calibri" panose="020F0502020204030204" pitchFamily="34" charset="0"/>
                <a:ea typeface="方正宋刻本秀楷简体" panose="02000000000000000000" pitchFamily="2" charset="-122"/>
              </a:defRPr>
            </a:lvl4pPr>
            <a:lvl5pPr marL="2057400" indent="-228600">
              <a:defRPr sz="1300">
                <a:solidFill>
                  <a:schemeClr val="tx1"/>
                </a:solidFill>
                <a:latin typeface="Calibri" panose="020F05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方正宋刻本秀楷简体" panose="02000000000000000000" pitchFamily="2" charset="-122"/>
              </a:defRPr>
            </a:lvl9pPr>
          </a:lstStyle>
          <a:p>
            <a:pPr fontAlgn="base">
              <a:spcBef>
                <a:spcPct val="0"/>
              </a:spcBef>
              <a:spcAft>
                <a:spcPct val="0"/>
              </a:spcAft>
              <a:defRPr/>
            </a:pPr>
            <a:r>
              <a:rPr lang="zh-CN" altLang="en-US" sz="2135">
                <a:solidFill>
                  <a:schemeClr val="accent1"/>
                </a:solidFill>
                <a:latin typeface="方正兰亭黑_GBK"/>
                <a:ea typeface="方正兰亭黑_GBK"/>
              </a:rPr>
              <a:t>任务分析</a:t>
            </a:r>
            <a:endParaRPr lang="en-US" altLang="zh-CN" sz="2135">
              <a:solidFill>
                <a:schemeClr val="accent1"/>
              </a:solidFill>
              <a:latin typeface="方正兰亭黑_GBK"/>
              <a:ea typeface="方正兰亭黑_GBK"/>
            </a:endParaRPr>
          </a:p>
        </p:txBody>
      </p:sp>
      <p:sp>
        <p:nvSpPr>
          <p:cNvPr id="11" name="矩形 10"/>
          <p:cNvSpPr/>
          <p:nvPr/>
        </p:nvSpPr>
        <p:spPr>
          <a:xfrm>
            <a:off x="1246016" y="647953"/>
            <a:ext cx="5453993" cy="422680"/>
          </a:xfrm>
          <a:prstGeom prst="rect">
            <a:avLst/>
          </a:prstGeom>
        </p:spPr>
        <p:txBody>
          <a:bodyPr wrap="square">
            <a:spAutoFit/>
          </a:bodyPr>
          <a:lstStyle/>
          <a:p>
            <a:pPr>
              <a:lnSpc>
                <a:spcPct val="150000"/>
              </a:lnSpc>
            </a:pPr>
            <a:r>
              <a:rPr lang="zh-CN" altLang="en-US" sz="1600"/>
              <a:t>归并</a:t>
            </a:r>
            <a:r>
              <a:rPr lang="en-US" altLang="zh-CN" sz="1600"/>
              <a:t>-</a:t>
            </a:r>
            <a:r>
              <a:rPr lang="zh-CN" altLang="en-US" sz="1600"/>
              <a:t>或许内存大小并不重要</a:t>
            </a:r>
          </a:p>
        </p:txBody>
      </p:sp>
      <p:cxnSp>
        <p:nvCxnSpPr>
          <p:cNvPr id="13" name="直接连接符 12"/>
          <p:cNvCxnSpPr/>
          <p:nvPr/>
        </p:nvCxnSpPr>
        <p:spPr>
          <a:xfrm>
            <a:off x="1377051" y="696291"/>
            <a:ext cx="41350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8" name="内容占位符 3"/>
          <p:cNvGraphicFramePr>
            <a:graphicFrameLocks noChangeAspect="1"/>
          </p:cNvGraphicFramePr>
          <p:nvPr/>
        </p:nvGraphicFramePr>
        <p:xfrm>
          <a:off x="3817937" y="1913144"/>
          <a:ext cx="4556125" cy="3528060"/>
        </p:xfrm>
        <a:graphic>
          <a:graphicData uri="http://schemas.openxmlformats.org/presentationml/2006/ole">
            <mc:AlternateContent xmlns:mc="http://schemas.openxmlformats.org/markup-compatibility/2006">
              <mc:Choice xmlns:v="urn:schemas-microsoft-com:vml" Requires="v">
                <p:oleObj spid="_x0000_s5406" r:id="rId4" imgW="3278505" imgH="2538730" progId="Visio.Drawing.11">
                  <p:embed/>
                </p:oleObj>
              </mc:Choice>
              <mc:Fallback>
                <p:oleObj r:id="rId4" imgW="3278505" imgH="2538730" progId="Visio.Drawing.11">
                  <p:embed/>
                  <p:pic>
                    <p:nvPicPr>
                      <p:cNvPr id="0" name="内容占位符 3"/>
                      <p:cNvPicPr/>
                      <p:nvPr/>
                    </p:nvPicPr>
                    <p:blipFill>
                      <a:blip r:embed="rId5"/>
                      <a:stretch>
                        <a:fillRect/>
                      </a:stretch>
                    </p:blipFill>
                    <p:spPr>
                      <a:xfrm>
                        <a:off x="3817937" y="1913144"/>
                        <a:ext cx="4556125" cy="3528060"/>
                      </a:xfrm>
                      <a:prstGeom prst="rect">
                        <a:avLst/>
                      </a:prstGeom>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theme/theme1.xml><?xml version="1.0" encoding="utf-8"?>
<a:theme xmlns:a="http://schemas.openxmlformats.org/drawingml/2006/main" name="theme_G2">
  <a:themeElements>
    <a:clrScheme name="简约质感">
      <a:dk1>
        <a:sysClr val="windowText" lastClr="000000"/>
      </a:dk1>
      <a:lt1>
        <a:sysClr val="window" lastClr="FFFFFF"/>
      </a:lt1>
      <a:dk2>
        <a:srgbClr val="44546A"/>
      </a:dk2>
      <a:lt2>
        <a:srgbClr val="E7E6E6"/>
      </a:lt2>
      <a:accent1>
        <a:srgbClr val="27506E"/>
      </a:accent1>
      <a:accent2>
        <a:srgbClr val="ED7D31"/>
      </a:accent2>
      <a:accent3>
        <a:srgbClr val="A5A5A5"/>
      </a:accent3>
      <a:accent4>
        <a:srgbClr val="FFC000"/>
      </a:accent4>
      <a:accent5>
        <a:srgbClr val="4472C4"/>
      </a:accent5>
      <a:accent6>
        <a:srgbClr val="70AD47"/>
      </a:accent6>
      <a:hlink>
        <a:srgbClr val="000000"/>
      </a:hlink>
      <a:folHlink>
        <a:srgbClr val="954F72"/>
      </a:folHlink>
    </a:clrScheme>
    <a:fontScheme name="常用3">
      <a:majorFont>
        <a:latin typeface="Arial"/>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蓝色沉稳">
      <a:dk1>
        <a:sysClr val="windowText" lastClr="000000"/>
      </a:dk1>
      <a:lt1>
        <a:sysClr val="window" lastClr="FFFFFF"/>
      </a:lt1>
      <a:dk2>
        <a:srgbClr val="44546A"/>
      </a:dk2>
      <a:lt2>
        <a:srgbClr val="E7E6E6"/>
      </a:lt2>
      <a:accent1>
        <a:srgbClr val="1F4E79"/>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常用1">
      <a:majorFont>
        <a:latin typeface="Calibri"/>
        <a:ea typeface="微软雅黑"/>
        <a:cs typeface=""/>
      </a:majorFont>
      <a:minorFont>
        <a:latin typeface="Calibri Light"/>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theme_G2</Template>
  <TotalTime>973</TotalTime>
  <Words>5875</Words>
  <Application>Microsoft Office PowerPoint</Application>
  <PresentationFormat>自定义</PresentationFormat>
  <Paragraphs>657</Paragraphs>
  <Slides>83</Slides>
  <Notes>79</Notes>
  <HiddenSlides>0</HiddenSlides>
  <MMClips>0</MMClips>
  <ScaleCrop>false</ScaleCrop>
  <HeadingPairs>
    <vt:vector size="6" baseType="variant">
      <vt:variant>
        <vt:lpstr>主题</vt:lpstr>
      </vt:variant>
      <vt:variant>
        <vt:i4>2</vt:i4>
      </vt:variant>
      <vt:variant>
        <vt:lpstr>嵌入 OLE 服务器</vt:lpstr>
      </vt:variant>
      <vt:variant>
        <vt:i4>1</vt:i4>
      </vt:variant>
      <vt:variant>
        <vt:lpstr>幻灯片标题</vt:lpstr>
      </vt:variant>
      <vt:variant>
        <vt:i4>83</vt:i4>
      </vt:variant>
    </vt:vector>
  </HeadingPairs>
  <TitlesOfParts>
    <vt:vector size="86" baseType="lpstr">
      <vt:lpstr>theme_G2</vt:lpstr>
      <vt:lpstr>自定义设计方案</vt:lpstr>
      <vt:lpstr>Microsoft Visio 绘图</vt:lpstr>
      <vt:lpstr>01 hadoop HDFS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 hadoop HDFS</dc:title>
  <dc:creator>zhenfeng jia</dc:creator>
  <cp:lastModifiedBy>hadoop</cp:lastModifiedBy>
  <cp:revision>357</cp:revision>
  <dcterms:created xsi:type="dcterms:W3CDTF">2019-01-08T02:29:00Z</dcterms:created>
  <dcterms:modified xsi:type="dcterms:W3CDTF">2019-04-08T08:10:37Z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